
<file path=[Content_Types].xml><?xml version="1.0" encoding="utf-8"?>
<Types xmlns="http://schemas.openxmlformats.org/package/2006/content-types">
  <Default Extension="fntdata" ContentType="application/x-fontdata"/>
  <Default Extension="jfif"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674" r:id="rId3"/>
  </p:sldMasterIdLst>
  <p:notesMasterIdLst>
    <p:notesMasterId r:id="rId19"/>
  </p:notesMasterIdLst>
  <p:sldIdLst>
    <p:sldId id="256" r:id="rId4"/>
    <p:sldId id="257" r:id="rId5"/>
    <p:sldId id="270"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x="12192000" cy="6858000"/>
  <p:notesSz cx="7772400" cy="10058400"/>
  <p:embeddedFontLst>
    <p:embeddedFont>
      <p:font typeface="Calibri" panose="020F0502020204030204" pitchFamily="34" charset="0"/>
      <p:regular r:id="rId20"/>
      <p:bold r:id="rId21"/>
      <p:italic r:id="rId22"/>
      <p:boldItalic r:id="rId23"/>
    </p:embeddedFont>
    <p:embeddedFont>
      <p:font typeface="Fira Sans Extra Condensed" panose="020B0503050000020004" pitchFamily="34" charset="0"/>
      <p:regular r:id="rId24"/>
      <p:bold r:id="rId25"/>
      <p:italic r:id="rId26"/>
      <p:boldItalic r:id="rId27"/>
    </p:embeddedFont>
    <p:embeddedFont>
      <p:font typeface="Segoe UI" panose="020B0502040204020203" pitchFamily="3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2" roundtripDataSignature="AMtx7mjCfBlu0pfgv8tbonjePBvvEPmO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AE14788-8E30-4C6D-8B4F-72BFB00EB405}">
  <a:tblStyle styleId="{6AE14788-8E30-4C6D-8B4F-72BFB00EB405}"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7.fntdata"/><Relationship Id="rId3" Type="http://schemas.openxmlformats.org/officeDocument/2006/relationships/slideMaster" Target="slideMasters/slideMaster3.xml"/><Relationship Id="rId21" Type="http://schemas.openxmlformats.org/officeDocument/2006/relationships/font" Target="fonts/font2.fntdata"/><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6.fntdata"/><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5.fntdata"/><Relationship Id="rId32" Type="http://customschemas.google.com/relationships/presentationmetadata" Target="meta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heme" Target="theme/theme1.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 name="Google Shape;187;p1: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3694941206_0_16: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3" name="Google Shape;403;g13694941206_0_16: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3694941206_0_38: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0" name="Google Shape;420;g13694941206_0_38: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066244c191_0_1: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	 </a:t>
            </a:r>
            <a:endParaRPr/>
          </a:p>
        </p:txBody>
      </p:sp>
      <p:sp>
        <p:nvSpPr>
          <p:cNvPr id="433" name="Google Shape;433;g1066244c191_0_1: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1066244c191_0_133: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	 </a:t>
            </a:r>
            <a:endParaRPr/>
          </a:p>
        </p:txBody>
      </p:sp>
      <p:sp>
        <p:nvSpPr>
          <p:cNvPr id="498" name="Google Shape;498;g1066244c191_0_133: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10: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63" name="Google Shape;563;p10: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add317ae2b_0_117:notes"/>
          <p:cNvSpPr txBox="1">
            <a:spLocks noGrp="1"/>
          </p:cNvSpPr>
          <p:nvPr>
            <p:ph type="body" idx="1"/>
          </p:nvPr>
        </p:nvSpPr>
        <p:spPr>
          <a:xfrm>
            <a:off x="777240" y="4777740"/>
            <a:ext cx="6217800" cy="4526400"/>
          </a:xfrm>
          <a:prstGeom prst="rect">
            <a:avLst/>
          </a:prstGeom>
          <a:noFill/>
          <a:ln>
            <a:noFill/>
          </a:ln>
        </p:spPr>
        <p:txBody>
          <a:bodyPr spcFirstLastPara="1" wrap="square" lIns="102600" tIns="102600" rIns="102600" bIns="102600" anchor="t" anchorCtr="0">
            <a:noAutofit/>
          </a:bodyPr>
          <a:lstStyle/>
          <a:p>
            <a:pPr marL="0" lvl="0" indent="0" algn="l" rtl="0">
              <a:lnSpc>
                <a:spcPct val="100000"/>
              </a:lnSpc>
              <a:spcBef>
                <a:spcPts val="0"/>
              </a:spcBef>
              <a:spcAft>
                <a:spcPts val="0"/>
              </a:spcAft>
              <a:buSzPts val="1200"/>
              <a:buNone/>
            </a:pPr>
            <a:endParaRPr/>
          </a:p>
        </p:txBody>
      </p:sp>
      <p:sp>
        <p:nvSpPr>
          <p:cNvPr id="588" name="Google Shape;588;gadd317ae2b_0_117:notes"/>
          <p:cNvSpPr>
            <a:spLocks noGrp="1" noRot="1" noChangeAspect="1"/>
          </p:cNvSpPr>
          <p:nvPr>
            <p:ph type="sldImg" idx="2"/>
          </p:nvPr>
        </p:nvSpPr>
        <p:spPr>
          <a:xfrm>
            <a:off x="1295655" y="754380"/>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2: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9" name="Google Shape;199;p2: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2: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9" name="Google Shape;199;p2: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626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6: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1" name="Google Shape;231;p6: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05e9140ba5_0_31: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1" name="Google Shape;261;g105e9140ba5_0_31: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3: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3" name="Google Shape;323;p3: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5: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7" name="Google Shape;347;p5: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3694941206_0_0: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9" name="Google Shape;369;g13694941206_0_0: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add317ae2b_0_201: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6" name="Google Shape;386;gadd317ae2b_0_201: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8"/>
        <p:cNvGrpSpPr/>
        <p:nvPr/>
      </p:nvGrpSpPr>
      <p:grpSpPr>
        <a:xfrm>
          <a:off x="0" y="0"/>
          <a:ext cx="0" cy="0"/>
          <a:chOff x="0" y="0"/>
          <a:chExt cx="0" cy="0"/>
        </a:xfrm>
      </p:grpSpPr>
      <p:sp>
        <p:nvSpPr>
          <p:cNvPr id="39" name="Google Shape;39;p38"/>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38"/>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1" name="Google Shape;41;p38"/>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2"/>
        <p:cNvGrpSpPr/>
        <p:nvPr/>
      </p:nvGrpSpPr>
      <p:grpSpPr>
        <a:xfrm>
          <a:off x="0" y="0"/>
          <a:ext cx="0" cy="0"/>
          <a:chOff x="0" y="0"/>
          <a:chExt cx="0" cy="0"/>
        </a:xfrm>
      </p:grpSpPr>
      <p:sp>
        <p:nvSpPr>
          <p:cNvPr id="43" name="Google Shape;43;p39"/>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39"/>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5" name="Google Shape;45;p39"/>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6" name="Google Shape;46;p39"/>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7" name="Google Shape;47;p39"/>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8"/>
        <p:cNvGrpSpPr/>
        <p:nvPr/>
      </p:nvGrpSpPr>
      <p:grpSpPr>
        <a:xfrm>
          <a:off x="0" y="0"/>
          <a:ext cx="0" cy="0"/>
          <a:chOff x="0" y="0"/>
          <a:chExt cx="0" cy="0"/>
        </a:xfrm>
      </p:grpSpPr>
      <p:sp>
        <p:nvSpPr>
          <p:cNvPr id="49" name="Google Shape;49;p40"/>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40"/>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1" name="Google Shape;51;p40"/>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2" name="Google Shape;52;p40"/>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3" name="Google Shape;53;p40"/>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4" name="Google Shape;54;p40"/>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5" name="Google Shape;55;p40"/>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4"/>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5"/>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66"/>
        <p:cNvGrpSpPr/>
        <p:nvPr/>
      </p:nvGrpSpPr>
      <p:grpSpPr>
        <a:xfrm>
          <a:off x="0" y="0"/>
          <a:ext cx="0" cy="0"/>
          <a:chOff x="0" y="0"/>
          <a:chExt cx="0" cy="0"/>
        </a:xfrm>
      </p:grpSpPr>
      <p:sp>
        <p:nvSpPr>
          <p:cNvPr id="67" name="Google Shape;67;p42"/>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42"/>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69"/>
        <p:cNvGrpSpPr/>
        <p:nvPr/>
      </p:nvGrpSpPr>
      <p:grpSpPr>
        <a:xfrm>
          <a:off x="0" y="0"/>
          <a:ext cx="0" cy="0"/>
          <a:chOff x="0" y="0"/>
          <a:chExt cx="0" cy="0"/>
        </a:xfrm>
      </p:grpSpPr>
      <p:sp>
        <p:nvSpPr>
          <p:cNvPr id="70" name="Google Shape;70;p43"/>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43"/>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72" name="Google Shape;72;p43"/>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44"/>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75"/>
        <p:cNvGrpSpPr/>
        <p:nvPr/>
      </p:nvGrpSpPr>
      <p:grpSpPr>
        <a:xfrm>
          <a:off x="0" y="0"/>
          <a:ext cx="0" cy="0"/>
          <a:chOff x="0" y="0"/>
          <a:chExt cx="0" cy="0"/>
        </a:xfrm>
      </p:grpSpPr>
      <p:sp>
        <p:nvSpPr>
          <p:cNvPr id="76" name="Google Shape;76;p45"/>
          <p:cNvSpPr txBox="1">
            <a:spLocks noGrp="1"/>
          </p:cNvSpPr>
          <p:nvPr>
            <p:ph type="subTitle" idx="1"/>
          </p:nvPr>
        </p:nvSpPr>
        <p:spPr>
          <a:xfrm>
            <a:off x="1523880" y="1122480"/>
            <a:ext cx="9143640" cy="110667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77"/>
        <p:cNvGrpSpPr/>
        <p:nvPr/>
      </p:nvGrpSpPr>
      <p:grpSpPr>
        <a:xfrm>
          <a:off x="0" y="0"/>
          <a:ext cx="0" cy="0"/>
          <a:chOff x="0" y="0"/>
          <a:chExt cx="0" cy="0"/>
        </a:xfrm>
      </p:grpSpPr>
      <p:sp>
        <p:nvSpPr>
          <p:cNvPr id="78" name="Google Shape;78;p46"/>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46"/>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0" name="Google Shape;80;p46"/>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1" name="Google Shape;81;p46"/>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9"/>
        <p:cNvGrpSpPr/>
        <p:nvPr/>
      </p:nvGrpSpPr>
      <p:grpSpPr>
        <a:xfrm>
          <a:off x="0" y="0"/>
          <a:ext cx="0" cy="0"/>
          <a:chOff x="0" y="0"/>
          <a:chExt cx="0" cy="0"/>
        </a:xfrm>
      </p:grpSpPr>
      <p:sp>
        <p:nvSpPr>
          <p:cNvPr id="10" name="Google Shape;10;p30"/>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 name="Google Shape;11;p30"/>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82"/>
        <p:cNvGrpSpPr/>
        <p:nvPr/>
      </p:nvGrpSpPr>
      <p:grpSpPr>
        <a:xfrm>
          <a:off x="0" y="0"/>
          <a:ext cx="0" cy="0"/>
          <a:chOff x="0" y="0"/>
          <a:chExt cx="0" cy="0"/>
        </a:xfrm>
      </p:grpSpPr>
      <p:sp>
        <p:nvSpPr>
          <p:cNvPr id="83" name="Google Shape;83;p47"/>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47"/>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5" name="Google Shape;85;p47"/>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6" name="Google Shape;86;p47"/>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87"/>
        <p:cNvGrpSpPr/>
        <p:nvPr/>
      </p:nvGrpSpPr>
      <p:grpSpPr>
        <a:xfrm>
          <a:off x="0" y="0"/>
          <a:ext cx="0" cy="0"/>
          <a:chOff x="0" y="0"/>
          <a:chExt cx="0" cy="0"/>
        </a:xfrm>
      </p:grpSpPr>
      <p:sp>
        <p:nvSpPr>
          <p:cNvPr id="88" name="Google Shape;88;p48"/>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48"/>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0" name="Google Shape;90;p48"/>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1" name="Google Shape;91;p48"/>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92"/>
        <p:cNvGrpSpPr/>
        <p:nvPr/>
      </p:nvGrpSpPr>
      <p:grpSpPr>
        <a:xfrm>
          <a:off x="0" y="0"/>
          <a:ext cx="0" cy="0"/>
          <a:chOff x="0" y="0"/>
          <a:chExt cx="0" cy="0"/>
        </a:xfrm>
      </p:grpSpPr>
      <p:sp>
        <p:nvSpPr>
          <p:cNvPr id="93" name="Google Shape;93;p49"/>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49"/>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5" name="Google Shape;95;p49"/>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96"/>
        <p:cNvGrpSpPr/>
        <p:nvPr/>
      </p:nvGrpSpPr>
      <p:grpSpPr>
        <a:xfrm>
          <a:off x="0" y="0"/>
          <a:ext cx="0" cy="0"/>
          <a:chOff x="0" y="0"/>
          <a:chExt cx="0" cy="0"/>
        </a:xfrm>
      </p:grpSpPr>
      <p:sp>
        <p:nvSpPr>
          <p:cNvPr id="97" name="Google Shape;97;p50"/>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50"/>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9" name="Google Shape;99;p50"/>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0" name="Google Shape;100;p50"/>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1" name="Google Shape;101;p50"/>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02"/>
        <p:cNvGrpSpPr/>
        <p:nvPr/>
      </p:nvGrpSpPr>
      <p:grpSpPr>
        <a:xfrm>
          <a:off x="0" y="0"/>
          <a:ext cx="0" cy="0"/>
          <a:chOff x="0" y="0"/>
          <a:chExt cx="0" cy="0"/>
        </a:xfrm>
      </p:grpSpPr>
      <p:sp>
        <p:nvSpPr>
          <p:cNvPr id="103" name="Google Shape;103;p51"/>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51"/>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5" name="Google Shape;105;p51"/>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6" name="Google Shape;106;p51"/>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7" name="Google Shape;107;p51"/>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8" name="Google Shape;108;p51"/>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9" name="Google Shape;109;p51"/>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16"/>
        <p:cNvGrpSpPr/>
        <p:nvPr/>
      </p:nvGrpSpPr>
      <p:grpSpPr>
        <a:xfrm>
          <a:off x="0" y="0"/>
          <a:ext cx="0" cy="0"/>
          <a:chOff x="0" y="0"/>
          <a:chExt cx="0" cy="0"/>
        </a:xfrm>
      </p:grpSpPr>
      <p:sp>
        <p:nvSpPr>
          <p:cNvPr id="117" name="Google Shape;117;gadd317ae2b_0_13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gadd317ae2b_0_13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gadd317ae2b_0_13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gadd317ae2b_0_13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gadd317ae2b_0_13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22"/>
        <p:cNvGrpSpPr/>
        <p:nvPr/>
      </p:nvGrpSpPr>
      <p:grpSpPr>
        <a:xfrm>
          <a:off x="0" y="0"/>
          <a:ext cx="0" cy="0"/>
          <a:chOff x="0" y="0"/>
          <a:chExt cx="0" cy="0"/>
        </a:xfrm>
      </p:grpSpPr>
      <p:sp>
        <p:nvSpPr>
          <p:cNvPr id="123" name="Google Shape;123;gadd317ae2b_0_129"/>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gadd317ae2b_0_129"/>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25" name="Google Shape;125;gadd317ae2b_0_12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gadd317ae2b_0_12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gadd317ae2b_0_12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28"/>
        <p:cNvGrpSpPr/>
        <p:nvPr/>
      </p:nvGrpSpPr>
      <p:grpSpPr>
        <a:xfrm>
          <a:off x="0" y="0"/>
          <a:ext cx="0" cy="0"/>
          <a:chOff x="0" y="0"/>
          <a:chExt cx="0" cy="0"/>
        </a:xfrm>
      </p:grpSpPr>
      <p:sp>
        <p:nvSpPr>
          <p:cNvPr id="129" name="Google Shape;129;gadd317ae2b_0_141"/>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gadd317ae2b_0_141"/>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31" name="Google Shape;131;gadd317ae2b_0_14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gadd317ae2b_0_14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gadd317ae2b_0_14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134"/>
        <p:cNvGrpSpPr/>
        <p:nvPr/>
      </p:nvGrpSpPr>
      <p:grpSpPr>
        <a:xfrm>
          <a:off x="0" y="0"/>
          <a:ext cx="0" cy="0"/>
          <a:chOff x="0" y="0"/>
          <a:chExt cx="0" cy="0"/>
        </a:xfrm>
      </p:grpSpPr>
      <p:sp>
        <p:nvSpPr>
          <p:cNvPr id="135" name="Google Shape;135;gadd317ae2b_0_14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gadd317ae2b_0_147"/>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gadd317ae2b_0_147"/>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gadd317ae2b_0_14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gadd317ae2b_0_14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gadd317ae2b_0_14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141"/>
        <p:cNvGrpSpPr/>
        <p:nvPr/>
      </p:nvGrpSpPr>
      <p:grpSpPr>
        <a:xfrm>
          <a:off x="0" y="0"/>
          <a:ext cx="0" cy="0"/>
          <a:chOff x="0" y="0"/>
          <a:chExt cx="0" cy="0"/>
        </a:xfrm>
      </p:grpSpPr>
      <p:sp>
        <p:nvSpPr>
          <p:cNvPr id="142" name="Google Shape;142;gadd317ae2b_0_154"/>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gadd317ae2b_0_154"/>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4" name="Google Shape;144;gadd317ae2b_0_154"/>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5" name="Google Shape;145;gadd317ae2b_0_154"/>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6" name="Google Shape;146;gadd317ae2b_0_154"/>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7" name="Google Shape;147;gadd317ae2b_0_15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gadd317ae2b_0_15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gadd317ae2b_0_15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2"/>
        <p:cNvGrpSpPr/>
        <p:nvPr/>
      </p:nvGrpSpPr>
      <p:grpSpPr>
        <a:xfrm>
          <a:off x="0" y="0"/>
          <a:ext cx="0" cy="0"/>
          <a:chOff x="0" y="0"/>
          <a:chExt cx="0" cy="0"/>
        </a:xfrm>
      </p:grpSpPr>
      <p:sp>
        <p:nvSpPr>
          <p:cNvPr id="13" name="Google Shape;13;p31"/>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31"/>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150"/>
        <p:cNvGrpSpPr/>
        <p:nvPr/>
      </p:nvGrpSpPr>
      <p:grpSpPr>
        <a:xfrm>
          <a:off x="0" y="0"/>
          <a:ext cx="0" cy="0"/>
          <a:chOff x="0" y="0"/>
          <a:chExt cx="0" cy="0"/>
        </a:xfrm>
      </p:grpSpPr>
      <p:sp>
        <p:nvSpPr>
          <p:cNvPr id="151" name="Google Shape;151;gadd317ae2b_0_16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gadd317ae2b_0_16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gadd317ae2b_0_16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gadd317ae2b_0_16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55"/>
        <p:cNvGrpSpPr/>
        <p:nvPr/>
      </p:nvGrpSpPr>
      <p:grpSpPr>
        <a:xfrm>
          <a:off x="0" y="0"/>
          <a:ext cx="0" cy="0"/>
          <a:chOff x="0" y="0"/>
          <a:chExt cx="0" cy="0"/>
        </a:xfrm>
      </p:grpSpPr>
      <p:sp>
        <p:nvSpPr>
          <p:cNvPr id="156" name="Google Shape;156;gadd317ae2b_0_16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gadd317ae2b_0_16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gadd317ae2b_0_16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159"/>
        <p:cNvGrpSpPr/>
        <p:nvPr/>
      </p:nvGrpSpPr>
      <p:grpSpPr>
        <a:xfrm>
          <a:off x="0" y="0"/>
          <a:ext cx="0" cy="0"/>
          <a:chOff x="0" y="0"/>
          <a:chExt cx="0" cy="0"/>
        </a:xfrm>
      </p:grpSpPr>
      <p:sp>
        <p:nvSpPr>
          <p:cNvPr id="160" name="Google Shape;160;gadd317ae2b_0_172"/>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gadd317ae2b_0_172"/>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62" name="Google Shape;162;gadd317ae2b_0_172"/>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63" name="Google Shape;163;gadd317ae2b_0_17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gadd317ae2b_0_17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 name="Google Shape;165;gadd317ae2b_0_17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166"/>
        <p:cNvGrpSpPr/>
        <p:nvPr/>
      </p:nvGrpSpPr>
      <p:grpSpPr>
        <a:xfrm>
          <a:off x="0" y="0"/>
          <a:ext cx="0" cy="0"/>
          <a:chOff x="0" y="0"/>
          <a:chExt cx="0" cy="0"/>
        </a:xfrm>
      </p:grpSpPr>
      <p:sp>
        <p:nvSpPr>
          <p:cNvPr id="167" name="Google Shape;167;gadd317ae2b_0_179"/>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gadd317ae2b_0_179"/>
          <p:cNvSpPr>
            <a:spLocks noGrp="1"/>
          </p:cNvSpPr>
          <p:nvPr>
            <p:ph type="pic" idx="2"/>
          </p:nvPr>
        </p:nvSpPr>
        <p:spPr>
          <a:xfrm>
            <a:off x="5183188" y="987425"/>
            <a:ext cx="6172200" cy="4873500"/>
          </a:xfrm>
          <a:prstGeom prst="rect">
            <a:avLst/>
          </a:prstGeom>
          <a:noFill/>
          <a:ln>
            <a:noFill/>
          </a:ln>
        </p:spPr>
      </p:sp>
      <p:sp>
        <p:nvSpPr>
          <p:cNvPr id="169" name="Google Shape;169;gadd317ae2b_0_179"/>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70" name="Google Shape;170;gadd317ae2b_0_17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gadd317ae2b_0_17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2" name="Google Shape;172;gadd317ae2b_0_17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73"/>
        <p:cNvGrpSpPr/>
        <p:nvPr/>
      </p:nvGrpSpPr>
      <p:grpSpPr>
        <a:xfrm>
          <a:off x="0" y="0"/>
          <a:ext cx="0" cy="0"/>
          <a:chOff x="0" y="0"/>
          <a:chExt cx="0" cy="0"/>
        </a:xfrm>
      </p:grpSpPr>
      <p:sp>
        <p:nvSpPr>
          <p:cNvPr id="174" name="Google Shape;174;gadd317ae2b_0_18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gadd317ae2b_0_186"/>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6" name="Google Shape;176;gadd317ae2b_0_18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7" name="Google Shape;177;gadd317ae2b_0_18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gadd317ae2b_0_18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179"/>
        <p:cNvGrpSpPr/>
        <p:nvPr/>
      </p:nvGrpSpPr>
      <p:grpSpPr>
        <a:xfrm>
          <a:off x="0" y="0"/>
          <a:ext cx="0" cy="0"/>
          <a:chOff x="0" y="0"/>
          <a:chExt cx="0" cy="0"/>
        </a:xfrm>
      </p:grpSpPr>
      <p:sp>
        <p:nvSpPr>
          <p:cNvPr id="180" name="Google Shape;180;gadd317ae2b_0_192"/>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1" name="Google Shape;181;gadd317ae2b_0_192"/>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 name="Google Shape;182;gadd317ae2b_0_19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3" name="Google Shape;183;gadd317ae2b_0_19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4" name="Google Shape;184;gadd317ae2b_0_19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5"/>
        <p:cNvGrpSpPr/>
        <p:nvPr/>
      </p:nvGrpSpPr>
      <p:grpSpPr>
        <a:xfrm>
          <a:off x="0" y="0"/>
          <a:ext cx="0" cy="0"/>
          <a:chOff x="0" y="0"/>
          <a:chExt cx="0" cy="0"/>
        </a:xfrm>
      </p:grpSpPr>
      <p:sp>
        <p:nvSpPr>
          <p:cNvPr id="16" name="Google Shape;16;p32"/>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2"/>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8" name="Google Shape;18;p32"/>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
        <p:cNvGrpSpPr/>
        <p:nvPr/>
      </p:nvGrpSpPr>
      <p:grpSpPr>
        <a:xfrm>
          <a:off x="0" y="0"/>
          <a:ext cx="0" cy="0"/>
          <a:chOff x="0" y="0"/>
          <a:chExt cx="0" cy="0"/>
        </a:xfrm>
      </p:grpSpPr>
      <p:sp>
        <p:nvSpPr>
          <p:cNvPr id="20" name="Google Shape;20;p33"/>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1"/>
        <p:cNvGrpSpPr/>
        <p:nvPr/>
      </p:nvGrpSpPr>
      <p:grpSpPr>
        <a:xfrm>
          <a:off x="0" y="0"/>
          <a:ext cx="0" cy="0"/>
          <a:chOff x="0" y="0"/>
          <a:chExt cx="0" cy="0"/>
        </a:xfrm>
      </p:grpSpPr>
      <p:sp>
        <p:nvSpPr>
          <p:cNvPr id="22" name="Google Shape;22;p34"/>
          <p:cNvSpPr txBox="1">
            <a:spLocks noGrp="1"/>
          </p:cNvSpPr>
          <p:nvPr>
            <p:ph type="subTitle" idx="1"/>
          </p:nvPr>
        </p:nvSpPr>
        <p:spPr>
          <a:xfrm>
            <a:off x="1523880" y="1122480"/>
            <a:ext cx="9143640" cy="110667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3"/>
        <p:cNvGrpSpPr/>
        <p:nvPr/>
      </p:nvGrpSpPr>
      <p:grpSpPr>
        <a:xfrm>
          <a:off x="0" y="0"/>
          <a:ext cx="0" cy="0"/>
          <a:chOff x="0" y="0"/>
          <a:chExt cx="0" cy="0"/>
        </a:xfrm>
      </p:grpSpPr>
      <p:sp>
        <p:nvSpPr>
          <p:cNvPr id="24" name="Google Shape;24;p35"/>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5"/>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6" name="Google Shape;26;p35"/>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7" name="Google Shape;27;p35"/>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8"/>
        <p:cNvGrpSpPr/>
        <p:nvPr/>
      </p:nvGrpSpPr>
      <p:grpSpPr>
        <a:xfrm>
          <a:off x="0" y="0"/>
          <a:ext cx="0" cy="0"/>
          <a:chOff x="0" y="0"/>
          <a:chExt cx="0" cy="0"/>
        </a:xfrm>
      </p:grpSpPr>
      <p:sp>
        <p:nvSpPr>
          <p:cNvPr id="29" name="Google Shape;29;p36"/>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36"/>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1" name="Google Shape;31;p36"/>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2" name="Google Shape;32;p36"/>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3"/>
        <p:cNvGrpSpPr/>
        <p:nvPr/>
      </p:nvGrpSpPr>
      <p:grpSpPr>
        <a:xfrm>
          <a:off x="0" y="0"/>
          <a:ext cx="0" cy="0"/>
          <a:chOff x="0" y="0"/>
          <a:chExt cx="0" cy="0"/>
        </a:xfrm>
      </p:grpSpPr>
      <p:sp>
        <p:nvSpPr>
          <p:cNvPr id="34" name="Google Shape;34;p37"/>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37"/>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6" name="Google Shape;36;p37"/>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7" name="Google Shape;37;p37"/>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5"/>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6"/>
        <p:cNvGrpSpPr/>
        <p:nvPr/>
      </p:nvGrpSpPr>
      <p:grpSpPr>
        <a:xfrm>
          <a:off x="0" y="0"/>
          <a:ext cx="0" cy="0"/>
          <a:chOff x="0" y="0"/>
          <a:chExt cx="0" cy="0"/>
        </a:xfrm>
      </p:grpSpPr>
      <p:sp>
        <p:nvSpPr>
          <p:cNvPr id="57" name="Google Shape;57;p13"/>
          <p:cNvSpPr txBox="1">
            <a:spLocks noGrp="1"/>
          </p:cNvSpPr>
          <p:nvPr>
            <p:ph type="title"/>
          </p:nvPr>
        </p:nvSpPr>
        <p:spPr>
          <a:xfrm>
            <a:off x="1523880" y="1122480"/>
            <a:ext cx="9143640" cy="2387160"/>
          </a:xfrm>
          <a:prstGeom prst="rect">
            <a:avLst/>
          </a:prstGeom>
          <a:noFill/>
          <a:ln>
            <a:noFill/>
          </a:ln>
        </p:spPr>
        <p:txBody>
          <a:bodyPr spcFirstLastPara="1" wrap="square" lIns="91425" tIns="45700" rIns="91425" bIns="45700" anchor="b" anchorCtr="0">
            <a:norm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8" name="Google Shape;58;p13"/>
          <p:cNvSpPr txBox="1">
            <a:spLocks noGrp="1"/>
          </p:cNvSpPr>
          <p:nvPr>
            <p:ph type="dt" idx="10"/>
          </p:nvPr>
        </p:nvSpPr>
        <p:spPr>
          <a:xfrm>
            <a:off x="838080" y="6356520"/>
            <a:ext cx="2742840" cy="36468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9" name="Google Shape;59;p13"/>
          <p:cNvSpPr txBox="1">
            <a:spLocks noGrp="1"/>
          </p:cNvSpPr>
          <p:nvPr>
            <p:ph type="ftr" idx="11"/>
          </p:nvPr>
        </p:nvSpPr>
        <p:spPr>
          <a:xfrm>
            <a:off x="4038480" y="6356520"/>
            <a:ext cx="4114440" cy="36468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0" name="Google Shape;60;p13"/>
          <p:cNvSpPr txBox="1">
            <a:spLocks noGrp="1"/>
          </p:cNvSpPr>
          <p:nvPr>
            <p:ph type="sldNum" idx="12"/>
          </p:nvPr>
        </p:nvSpPr>
        <p:spPr>
          <a:xfrm>
            <a:off x="8610480" y="6356520"/>
            <a:ext cx="2742840" cy="36468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solidFill>
                <a:srgbClr val="000000"/>
              </a:solidFill>
              <a:latin typeface="Times New Roman"/>
              <a:ea typeface="Times New Roman"/>
              <a:cs typeface="Times New Roman"/>
              <a:sym typeface="Times New Roman"/>
            </a:endParaRPr>
          </a:p>
        </p:txBody>
      </p:sp>
      <p:sp>
        <p:nvSpPr>
          <p:cNvPr id="61" name="Google Shape;61;p13"/>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0"/>
        <p:cNvGrpSpPr/>
        <p:nvPr/>
      </p:nvGrpSpPr>
      <p:grpSpPr>
        <a:xfrm>
          <a:off x="0" y="0"/>
          <a:ext cx="0" cy="0"/>
          <a:chOff x="0" y="0"/>
          <a:chExt cx="0" cy="0"/>
        </a:xfrm>
      </p:grpSpPr>
      <p:sp>
        <p:nvSpPr>
          <p:cNvPr id="111" name="Google Shape;111;gadd317ae2b_0_12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2" name="Google Shape;112;gadd317ae2b_0_12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3" name="Google Shape;113;gadd317ae2b_0_12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4" name="Google Shape;114;gadd317ae2b_0_12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5" name="Google Shape;115;gadd317ae2b_0_12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jpg"/><Relationship Id="rId9" Type="http://schemas.openxmlformats.org/officeDocument/2006/relationships/hyperlink" Target="https://github.com/MaximilianoSanLa/ST0245-002-MaxiSan"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9.jfif"/><Relationship Id="rId3" Type="http://schemas.openxmlformats.org/officeDocument/2006/relationships/image" Target="../media/image3.png"/><Relationship Id="rId7" Type="http://schemas.openxmlformats.org/officeDocument/2006/relationships/hyperlink" Target="https://github.com/MaximilianoSanLa/ST0245-002-MaxiSan"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1"/>
          <p:cNvPicPr preferRelativeResize="0"/>
          <p:nvPr/>
        </p:nvPicPr>
        <p:blipFill rotWithShape="1">
          <a:blip r:embed="rId3">
            <a:alphaModFix/>
          </a:blip>
          <a:srcRect/>
          <a:stretch/>
        </p:blipFill>
        <p:spPr>
          <a:xfrm>
            <a:off x="0" y="0"/>
            <a:ext cx="10301989" cy="6881400"/>
          </a:xfrm>
          <a:prstGeom prst="rect">
            <a:avLst/>
          </a:prstGeom>
          <a:noFill/>
          <a:ln>
            <a:noFill/>
          </a:ln>
        </p:spPr>
      </p:pic>
      <p:sp>
        <p:nvSpPr>
          <p:cNvPr id="190" name="Google Shape;190;p1"/>
          <p:cNvSpPr/>
          <p:nvPr/>
        </p:nvSpPr>
        <p:spPr>
          <a:xfrm>
            <a:off x="1611000" y="-23760"/>
            <a:ext cx="10580400" cy="6881400"/>
          </a:xfrm>
          <a:prstGeom prst="rect">
            <a:avLst/>
          </a:prstGeom>
          <a:gradFill>
            <a:gsLst>
              <a:gs pos="0">
                <a:srgbClr val="FFFFFF"/>
              </a:gs>
              <a:gs pos="49000">
                <a:srgbClr val="FFFFFF"/>
              </a:gs>
              <a:gs pos="100000">
                <a:srgbClr val="FFFFFF">
                  <a:alpha val="0"/>
                </a:srgbClr>
              </a:gs>
            </a:gsLst>
            <a:lin ang="108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1" name="Google Shape;191;p1"/>
          <p:cNvPicPr preferRelativeResize="0"/>
          <p:nvPr/>
        </p:nvPicPr>
        <p:blipFill rotWithShape="1">
          <a:blip r:embed="rId4">
            <a:alphaModFix/>
          </a:blip>
          <a:srcRect t="78334"/>
          <a:stretch/>
        </p:blipFill>
        <p:spPr>
          <a:xfrm>
            <a:off x="14760" y="5390280"/>
            <a:ext cx="12192840" cy="1483200"/>
          </a:xfrm>
          <a:prstGeom prst="rect">
            <a:avLst/>
          </a:prstGeom>
          <a:noFill/>
          <a:ln>
            <a:noFill/>
          </a:ln>
        </p:spPr>
      </p:pic>
      <p:sp>
        <p:nvSpPr>
          <p:cNvPr id="192" name="Google Shape;192;p1"/>
          <p:cNvSpPr txBox="1"/>
          <p:nvPr/>
        </p:nvSpPr>
        <p:spPr>
          <a:xfrm>
            <a:off x="5556600" y="2250000"/>
            <a:ext cx="6145920" cy="1633680"/>
          </a:xfrm>
          <a:prstGeom prst="rect">
            <a:avLst/>
          </a:prstGeom>
          <a:noFill/>
          <a:ln>
            <a:noFill/>
          </a:ln>
        </p:spPr>
        <p:txBody>
          <a:bodyPr spcFirstLastPara="1" wrap="square" lIns="91425" tIns="45700" rIns="91425" bIns="45700" anchor="b" anchorCtr="0">
            <a:noAutofit/>
          </a:bodyPr>
          <a:lstStyle/>
          <a:p>
            <a:pPr indent="457200" algn="r">
              <a:lnSpc>
                <a:spcPct val="90000"/>
              </a:lnSpc>
              <a:buSzPts val="3600"/>
            </a:pPr>
            <a:r>
              <a:rPr lang="en-US" sz="3800" dirty="0">
                <a:latin typeface="Arial"/>
                <a:cs typeface="Arial"/>
              </a:rPr>
              <a:t>The</a:t>
            </a:r>
            <a:r>
              <a:rPr lang="en-US" sz="3800" spc="-35" dirty="0">
                <a:latin typeface="Arial"/>
                <a:cs typeface="Arial"/>
              </a:rPr>
              <a:t> </a:t>
            </a:r>
            <a:r>
              <a:rPr lang="en-US" sz="3800" dirty="0">
                <a:latin typeface="Arial"/>
                <a:cs typeface="Arial"/>
              </a:rPr>
              <a:t>fast</a:t>
            </a:r>
            <a:r>
              <a:rPr lang="en-US" sz="3800" spc="-40" dirty="0">
                <a:latin typeface="Arial"/>
                <a:cs typeface="Arial"/>
              </a:rPr>
              <a:t> </a:t>
            </a:r>
            <a:r>
              <a:rPr lang="en-US" sz="3800" dirty="0">
                <a:latin typeface="Arial"/>
                <a:cs typeface="Arial"/>
              </a:rPr>
              <a:t>greedy</a:t>
            </a:r>
            <a:r>
              <a:rPr lang="en-US" sz="3800" spc="-35" dirty="0">
                <a:latin typeface="Arial"/>
                <a:cs typeface="Arial"/>
              </a:rPr>
              <a:t> </a:t>
            </a:r>
            <a:r>
              <a:rPr lang="en-US" sz="3800" spc="-10" dirty="0">
                <a:latin typeface="Arial"/>
                <a:cs typeface="Arial"/>
              </a:rPr>
              <a:t>search.</a:t>
            </a:r>
            <a:endParaRPr lang="en-US" sz="3800" dirty="0">
              <a:latin typeface="Arial"/>
              <a:cs typeface="Arial"/>
            </a:endParaRPr>
          </a:p>
          <a:p>
            <a:pPr marL="0" marR="0" lvl="0" indent="457200" algn="r" rtl="0">
              <a:lnSpc>
                <a:spcPct val="90000"/>
              </a:lnSpc>
              <a:spcBef>
                <a:spcPts val="0"/>
              </a:spcBef>
              <a:spcAft>
                <a:spcPts val="0"/>
              </a:spcAft>
              <a:buClr>
                <a:srgbClr val="000000"/>
              </a:buClr>
              <a:buSzPts val="3600"/>
              <a:buFont typeface="Arial"/>
              <a:buNone/>
            </a:pPr>
            <a:endParaRPr sz="3800" b="0" i="0" u="none" strike="noStrike" cap="none"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pic>
        <p:nvPicPr>
          <p:cNvPr id="405" name="Google Shape;405;g13694941206_0_16"/>
          <p:cNvPicPr preferRelativeResize="0"/>
          <p:nvPr/>
        </p:nvPicPr>
        <p:blipFill rotWithShape="1">
          <a:blip r:embed="rId3">
            <a:alphaModFix/>
          </a:blip>
          <a:srcRect/>
          <a:stretch/>
        </p:blipFill>
        <p:spPr>
          <a:xfrm>
            <a:off x="-2880" y="0"/>
            <a:ext cx="12196075" cy="6855842"/>
          </a:xfrm>
          <a:prstGeom prst="rect">
            <a:avLst/>
          </a:prstGeom>
          <a:noFill/>
          <a:ln>
            <a:noFill/>
          </a:ln>
        </p:spPr>
      </p:pic>
      <p:sp>
        <p:nvSpPr>
          <p:cNvPr id="406" name="Google Shape;406;g13694941206_0_16"/>
          <p:cNvSpPr/>
          <p:nvPr/>
        </p:nvSpPr>
        <p:spPr>
          <a:xfrm>
            <a:off x="265329" y="376925"/>
            <a:ext cx="58833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Third path minimizing d = ???</a:t>
            </a:r>
            <a:endParaRPr sz="2200" b="0" i="0" u="none" strike="noStrike" cap="none">
              <a:solidFill>
                <a:srgbClr val="000000"/>
              </a:solidFill>
              <a:latin typeface="Arial"/>
              <a:ea typeface="Arial"/>
              <a:cs typeface="Arial"/>
              <a:sym typeface="Arial"/>
            </a:endParaRPr>
          </a:p>
        </p:txBody>
      </p:sp>
      <p:sp>
        <p:nvSpPr>
          <p:cNvPr id="407" name="Google Shape;407;g13694941206_0_16"/>
          <p:cNvSpPr/>
          <p:nvPr/>
        </p:nvSpPr>
        <p:spPr>
          <a:xfrm rot="10800000" flipH="1">
            <a:off x="3356267" y="269947"/>
            <a:ext cx="1300860" cy="619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08" name="Google Shape;408;g13694941206_0_16"/>
          <p:cNvSpPr/>
          <p:nvPr/>
        </p:nvSpPr>
        <p:spPr>
          <a:xfrm>
            <a:off x="4606280" y="702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409" name="Google Shape;409;g13694941206_0_16"/>
          <p:cNvSpPr/>
          <p:nvPr/>
        </p:nvSpPr>
        <p:spPr>
          <a:xfrm>
            <a:off x="5015760" y="762000"/>
            <a:ext cx="3425400" cy="729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Create the table in Powerpoint. Do not copy pixelated screenshots of the white paper, please.</a:t>
            </a:r>
            <a:endParaRPr sz="1400" b="0" i="0" u="none" strike="noStrike" cap="none">
              <a:solidFill>
                <a:schemeClr val="accent2"/>
              </a:solidFill>
              <a:latin typeface="Arial"/>
              <a:ea typeface="Arial"/>
              <a:cs typeface="Arial"/>
              <a:sym typeface="Arial"/>
            </a:endParaRPr>
          </a:p>
        </p:txBody>
      </p:sp>
      <p:sp>
        <p:nvSpPr>
          <p:cNvPr id="410" name="Google Shape;410;g13694941206_0_16"/>
          <p:cNvSpPr/>
          <p:nvPr/>
        </p:nvSpPr>
        <p:spPr>
          <a:xfrm rot="10800000" flipH="1">
            <a:off x="4491000" y="1022220"/>
            <a:ext cx="602262" cy="4607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graphicFrame>
        <p:nvGraphicFramePr>
          <p:cNvPr id="411" name="Google Shape;411;g13694941206_0_16"/>
          <p:cNvGraphicFramePr/>
          <p:nvPr/>
        </p:nvGraphicFramePr>
        <p:xfrm>
          <a:off x="333820" y="1499040"/>
          <a:ext cx="11310600" cy="1481660"/>
        </p:xfrm>
        <a:graphic>
          <a:graphicData uri="http://schemas.openxmlformats.org/drawingml/2006/table">
            <a:tbl>
              <a:tblPr>
                <a:noFill/>
                <a:tableStyleId>{6AE14788-8E30-4C6D-8B4F-72BFB00EB405}</a:tableStyleId>
              </a:tblPr>
              <a:tblGrid>
                <a:gridCol w="2852000">
                  <a:extLst>
                    <a:ext uri="{9D8B030D-6E8A-4147-A177-3AD203B41FA5}">
                      <a16:colId xmlns:a16="http://schemas.microsoft.com/office/drawing/2014/main" val="20000"/>
                    </a:ext>
                  </a:extLst>
                </a:gridCol>
                <a:gridCol w="3225850">
                  <a:extLst>
                    <a:ext uri="{9D8B030D-6E8A-4147-A177-3AD203B41FA5}">
                      <a16:colId xmlns:a16="http://schemas.microsoft.com/office/drawing/2014/main" val="20001"/>
                    </a:ext>
                  </a:extLst>
                </a:gridCol>
                <a:gridCol w="1540850">
                  <a:extLst>
                    <a:ext uri="{9D8B030D-6E8A-4147-A177-3AD203B41FA5}">
                      <a16:colId xmlns:a16="http://schemas.microsoft.com/office/drawing/2014/main" val="20002"/>
                    </a:ext>
                  </a:extLst>
                </a:gridCol>
                <a:gridCol w="3691900">
                  <a:extLst>
                    <a:ext uri="{9D8B030D-6E8A-4147-A177-3AD203B41FA5}">
                      <a16:colId xmlns:a16="http://schemas.microsoft.com/office/drawing/2014/main" val="20003"/>
                    </a:ext>
                  </a:extLst>
                </a:gridCol>
              </a:tblGrid>
              <a:tr h="739200">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001E33"/>
                          </a:solidFill>
                        </a:rPr>
                        <a:t>Origin</a:t>
                      </a:r>
                      <a:endParaRPr sz="2200" b="1" u="none" strike="noStrike" cap="none">
                        <a:solidFill>
                          <a:srgbClr val="001E33"/>
                        </a:solidFill>
                      </a:endParaRPr>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2200" b="1" u="none" strike="noStrike" cap="none">
                          <a:solidFill>
                            <a:srgbClr val="001E33"/>
                          </a:solidFill>
                        </a:rPr>
                        <a:t>Destination</a:t>
                      </a:r>
                      <a:endParaRPr sz="2200" b="1" u="none" strike="noStrike" cap="none">
                        <a:solidFill>
                          <a:srgbClr val="001E33"/>
                        </a:solidFill>
                      </a:endParaRPr>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200" b="1" u="none" strike="noStrike" cap="none">
                          <a:solidFill>
                            <a:srgbClr val="001E33"/>
                          </a:solidFill>
                        </a:rPr>
                        <a:t>Distance (meters)</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001E33"/>
                          </a:solidFill>
                        </a:rPr>
                        <a:t>Risk of harassment </a:t>
                      </a:r>
                      <a:br>
                        <a:rPr lang="en-US" sz="2200" b="1" u="none" strike="noStrike" cap="none">
                          <a:solidFill>
                            <a:srgbClr val="001E33"/>
                          </a:solidFill>
                        </a:rPr>
                      </a:br>
                      <a:r>
                        <a:rPr lang="en-US" sz="2200" b="1" u="none" strike="noStrike" cap="none">
                          <a:solidFill>
                            <a:srgbClr val="001E33"/>
                          </a:solidFill>
                        </a:rPr>
                        <a:t>(between 0 and 1)</a:t>
                      </a:r>
                      <a:endParaRPr sz="2200" b="1"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7196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01E33"/>
                          </a:solidFill>
                        </a:rPr>
                        <a:t>EAFIT University</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001E33"/>
                          </a:solidFill>
                        </a:rPr>
                        <a:t>National University</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001E33"/>
                          </a:solidFill>
                        </a:rPr>
                        <a:t>??</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01E33"/>
                          </a:solidFill>
                        </a:rPr>
                        <a:t>??</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bl>
          </a:graphicData>
        </a:graphic>
      </p:graphicFrame>
      <p:sp>
        <p:nvSpPr>
          <p:cNvPr id="412" name="Google Shape;412;g13694941206_0_16"/>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413" name="Google Shape;413;g13694941206_0_16"/>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414" name="Google Shape;414;g13694941206_0_16"/>
          <p:cNvSpPr txBox="1"/>
          <p:nvPr/>
        </p:nvSpPr>
        <p:spPr>
          <a:xfrm>
            <a:off x="6707225" y="60149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
        <p:nvSpPr>
          <p:cNvPr id="415" name="Google Shape;415;g13694941206_0_16"/>
          <p:cNvSpPr/>
          <p:nvPr/>
        </p:nvSpPr>
        <p:spPr>
          <a:xfrm>
            <a:off x="356050" y="3106325"/>
            <a:ext cx="11175000" cy="942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1E33"/>
                </a:solidFill>
                <a:latin typeface="Arial"/>
                <a:ea typeface="Arial"/>
                <a:cs typeface="Arial"/>
                <a:sym typeface="Arial"/>
              </a:rPr>
              <a:t>Distance and risk of harassment for the path that minimizes d = ??. Execution time of ?? seconds.</a:t>
            </a:r>
            <a:endParaRPr sz="2200" b="0" i="1" u="none" strike="noStrike" cap="none">
              <a:solidFill>
                <a:srgbClr val="000000"/>
              </a:solidFill>
              <a:latin typeface="Arial"/>
              <a:ea typeface="Arial"/>
              <a:cs typeface="Arial"/>
              <a:sym typeface="Arial"/>
            </a:endParaRPr>
          </a:p>
        </p:txBody>
      </p:sp>
      <p:sp>
        <p:nvSpPr>
          <p:cNvPr id="416" name="Google Shape;416;g13694941206_0_16"/>
          <p:cNvSpPr/>
          <p:nvPr/>
        </p:nvSpPr>
        <p:spPr>
          <a:xfrm>
            <a:off x="3437640" y="368448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Explain the tables in your</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own words</a:t>
            </a:r>
            <a:endParaRPr sz="1400" b="0" i="0" u="none" strike="noStrike" cap="none">
              <a:solidFill>
                <a:schemeClr val="accent2"/>
              </a:solidFill>
              <a:latin typeface="Arial"/>
              <a:ea typeface="Arial"/>
              <a:cs typeface="Arial"/>
              <a:sym typeface="Arial"/>
            </a:endParaRPr>
          </a:p>
        </p:txBody>
      </p:sp>
      <p:sp>
        <p:nvSpPr>
          <p:cNvPr id="417" name="Google Shape;417;g13694941206_0_16"/>
          <p:cNvSpPr/>
          <p:nvPr/>
        </p:nvSpPr>
        <p:spPr>
          <a:xfrm>
            <a:off x="3356273" y="3514123"/>
            <a:ext cx="455058" cy="72900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pic>
        <p:nvPicPr>
          <p:cNvPr id="422" name="Google Shape;422;g13694941206_0_38"/>
          <p:cNvPicPr preferRelativeResize="0"/>
          <p:nvPr/>
        </p:nvPicPr>
        <p:blipFill rotWithShape="1">
          <a:blip r:embed="rId3">
            <a:alphaModFix/>
          </a:blip>
          <a:srcRect/>
          <a:stretch/>
        </p:blipFill>
        <p:spPr>
          <a:xfrm>
            <a:off x="-2880" y="0"/>
            <a:ext cx="12196075" cy="6855842"/>
          </a:xfrm>
          <a:prstGeom prst="rect">
            <a:avLst/>
          </a:prstGeom>
          <a:noFill/>
          <a:ln>
            <a:noFill/>
          </a:ln>
        </p:spPr>
      </p:pic>
      <p:sp>
        <p:nvSpPr>
          <p:cNvPr id="423" name="Google Shape;423;g13694941206_0_38"/>
          <p:cNvSpPr/>
          <p:nvPr/>
        </p:nvSpPr>
        <p:spPr>
          <a:xfrm>
            <a:off x="265329" y="376925"/>
            <a:ext cx="58833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Visual comparison of the three paths</a:t>
            </a:r>
            <a:endParaRPr sz="2200" b="0" i="0" u="none" strike="noStrike" cap="none">
              <a:solidFill>
                <a:srgbClr val="000000"/>
              </a:solidFill>
              <a:latin typeface="Arial"/>
              <a:ea typeface="Arial"/>
              <a:cs typeface="Arial"/>
              <a:sym typeface="Arial"/>
            </a:endParaRPr>
          </a:p>
        </p:txBody>
      </p:sp>
      <p:sp>
        <p:nvSpPr>
          <p:cNvPr id="424" name="Google Shape;424;g13694941206_0_38"/>
          <p:cNvSpPr/>
          <p:nvPr/>
        </p:nvSpPr>
        <p:spPr>
          <a:xfrm rot="10800000" flipH="1">
            <a:off x="3356267" y="269947"/>
            <a:ext cx="1300860" cy="619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25" name="Google Shape;425;g13694941206_0_38"/>
          <p:cNvSpPr/>
          <p:nvPr/>
        </p:nvSpPr>
        <p:spPr>
          <a:xfrm>
            <a:off x="4606280" y="702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426" name="Google Shape;426;g13694941206_0_38"/>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427" name="Google Shape;427;g13694941206_0_38"/>
          <p:cNvSpPr/>
          <p:nvPr/>
        </p:nvSpPr>
        <p:spPr>
          <a:xfrm>
            <a:off x="265315" y="611457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428" name="Google Shape;428;g13694941206_0_38"/>
          <p:cNvSpPr txBox="1"/>
          <p:nvPr/>
        </p:nvSpPr>
        <p:spPr>
          <a:xfrm>
            <a:off x="6707225" y="60149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pic>
        <p:nvPicPr>
          <p:cNvPr id="429" name="Google Shape;429;g13694941206_0_38"/>
          <p:cNvPicPr preferRelativeResize="0"/>
          <p:nvPr/>
        </p:nvPicPr>
        <p:blipFill rotWithShape="1">
          <a:blip r:embed="rId4">
            <a:alphaModFix/>
          </a:blip>
          <a:srcRect/>
          <a:stretch/>
        </p:blipFill>
        <p:spPr>
          <a:xfrm>
            <a:off x="1331475" y="917335"/>
            <a:ext cx="9529050" cy="4820525"/>
          </a:xfrm>
          <a:prstGeom prst="rect">
            <a:avLst/>
          </a:prstGeom>
          <a:noFill/>
          <a:ln>
            <a:noFill/>
          </a:ln>
        </p:spPr>
      </p:pic>
      <p:sp>
        <p:nvSpPr>
          <p:cNvPr id="430" name="Google Shape;430;g13694941206_0_38"/>
          <p:cNvSpPr/>
          <p:nvPr/>
        </p:nvSpPr>
        <p:spPr>
          <a:xfrm>
            <a:off x="0" y="1659575"/>
            <a:ext cx="1300800" cy="32106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Use a library to draw the map and plot the three roads between Eafit and Universidad Nacional. For example, use geopandas, pydeck or google maps.</a:t>
            </a:r>
            <a:endParaRPr sz="1400" b="0" i="0" u="none" strike="noStrike" cap="none">
              <a:solidFill>
                <a:schemeClr val="accent2"/>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435" name="Google Shape;435;g1066244c191_0_1"/>
          <p:cNvPicPr preferRelativeResize="0"/>
          <p:nvPr/>
        </p:nvPicPr>
        <p:blipFill rotWithShape="1">
          <a:blip r:embed="rId3">
            <a:alphaModFix/>
          </a:blip>
          <a:srcRect/>
          <a:stretch/>
        </p:blipFill>
        <p:spPr>
          <a:xfrm>
            <a:off x="-2580" y="0"/>
            <a:ext cx="12197163" cy="6856922"/>
          </a:xfrm>
          <a:prstGeom prst="rect">
            <a:avLst/>
          </a:prstGeom>
          <a:noFill/>
          <a:ln>
            <a:noFill/>
          </a:ln>
        </p:spPr>
      </p:pic>
      <p:sp>
        <p:nvSpPr>
          <p:cNvPr id="436" name="Google Shape;436;g1066244c191_0_1"/>
          <p:cNvSpPr/>
          <p:nvPr/>
        </p:nvSpPr>
        <p:spPr>
          <a:xfrm>
            <a:off x="265327" y="376925"/>
            <a:ext cx="49458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Future work directions</a:t>
            </a:r>
            <a:endParaRPr sz="2200" b="0" i="0" u="none" strike="noStrike" cap="none">
              <a:solidFill>
                <a:srgbClr val="000000"/>
              </a:solidFill>
              <a:latin typeface="Arial"/>
              <a:ea typeface="Arial"/>
              <a:cs typeface="Arial"/>
              <a:sym typeface="Arial"/>
            </a:endParaRPr>
          </a:p>
        </p:txBody>
      </p:sp>
      <p:sp>
        <p:nvSpPr>
          <p:cNvPr id="437" name="Google Shape;437;g1066244c191_0_1"/>
          <p:cNvSpPr/>
          <p:nvPr/>
        </p:nvSpPr>
        <p:spPr>
          <a:xfrm>
            <a:off x="859448"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g1066244c191_0_1"/>
          <p:cNvSpPr/>
          <p:nvPr/>
        </p:nvSpPr>
        <p:spPr>
          <a:xfrm>
            <a:off x="9488921"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g1066244c191_0_1"/>
          <p:cNvSpPr/>
          <p:nvPr/>
        </p:nvSpPr>
        <p:spPr>
          <a:xfrm>
            <a:off x="3812548"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g1066244c191_0_1"/>
          <p:cNvSpPr/>
          <p:nvPr/>
        </p:nvSpPr>
        <p:spPr>
          <a:xfrm>
            <a:off x="6632743" y="12863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g1066244c191_0_1"/>
          <p:cNvSpPr/>
          <p:nvPr/>
        </p:nvSpPr>
        <p:spPr>
          <a:xfrm>
            <a:off x="9488720" y="1291400"/>
            <a:ext cx="1809900" cy="587400"/>
          </a:xfrm>
          <a:prstGeom prst="homePlate">
            <a:avLst>
              <a:gd name="adj" fmla="val 40073"/>
            </a:avLst>
          </a:prstGeom>
          <a:solidFill>
            <a:srgbClr val="00AA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g1066244c191_0_1"/>
          <p:cNvSpPr/>
          <p:nvPr/>
        </p:nvSpPr>
        <p:spPr>
          <a:xfrm>
            <a:off x="6630898" y="1286300"/>
            <a:ext cx="1809900" cy="587400"/>
          </a:xfrm>
          <a:prstGeom prst="homePlate">
            <a:avLst>
              <a:gd name="adj" fmla="val 40073"/>
            </a:avLst>
          </a:prstGeom>
          <a:solidFill>
            <a:srgbClr val="48AC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g1066244c191_0_1"/>
          <p:cNvSpPr/>
          <p:nvPr/>
        </p:nvSpPr>
        <p:spPr>
          <a:xfrm>
            <a:off x="3811772" y="1291400"/>
            <a:ext cx="1809900" cy="587400"/>
          </a:xfrm>
          <a:prstGeom prst="homePlate">
            <a:avLst>
              <a:gd name="adj" fmla="val 40073"/>
            </a:avLst>
          </a:prstGeom>
          <a:solidFill>
            <a:srgbClr val="00AA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g1066244c191_0_1"/>
          <p:cNvSpPr/>
          <p:nvPr/>
        </p:nvSpPr>
        <p:spPr>
          <a:xfrm>
            <a:off x="859046" y="1291400"/>
            <a:ext cx="1809900" cy="587400"/>
          </a:xfrm>
          <a:prstGeom prst="homePlate">
            <a:avLst>
              <a:gd name="adj" fmla="val 40073"/>
            </a:avLst>
          </a:prstGeom>
          <a:solidFill>
            <a:srgbClr val="48AC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g1066244c191_0_1"/>
          <p:cNvSpPr/>
          <p:nvPr/>
        </p:nvSpPr>
        <p:spPr>
          <a:xfrm>
            <a:off x="6649700" y="1328675"/>
            <a:ext cx="18099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Fira Sans Extra Condensed"/>
                <a:ea typeface="Fira Sans Extra Condensed"/>
                <a:cs typeface="Fira Sans Extra Condensed"/>
                <a:sym typeface="Fira Sans Extra Condensed"/>
              </a:rPr>
              <a:t>Statistics 2</a:t>
            </a:r>
            <a:endParaRPr sz="2200" b="1" i="0" u="none" strike="noStrike" cap="none">
              <a:solidFill>
                <a:schemeClr val="lt1"/>
              </a:solidFill>
              <a:latin typeface="Fira Sans Extra Condensed"/>
              <a:ea typeface="Fira Sans Extra Condensed"/>
              <a:cs typeface="Fira Sans Extra Condensed"/>
              <a:sym typeface="Fira Sans Extra Condensed"/>
            </a:endParaRPr>
          </a:p>
        </p:txBody>
      </p:sp>
      <p:sp>
        <p:nvSpPr>
          <p:cNvPr id="446" name="Google Shape;446;g1066244c191_0_1"/>
          <p:cNvSpPr/>
          <p:nvPr/>
        </p:nvSpPr>
        <p:spPr>
          <a:xfrm>
            <a:off x="3802800" y="1379275"/>
            <a:ext cx="18099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Fira Sans Extra Condensed"/>
                <a:ea typeface="Fira Sans Extra Condensed"/>
                <a:cs typeface="Fira Sans Extra Condensed"/>
                <a:sym typeface="Fira Sans Extra Condensed"/>
              </a:rPr>
              <a:t>Optimization 1</a:t>
            </a:r>
            <a:endParaRPr sz="2200" b="1" i="0" u="none" strike="noStrike" cap="none">
              <a:solidFill>
                <a:schemeClr val="lt1"/>
              </a:solidFill>
              <a:latin typeface="Fira Sans Extra Condensed"/>
              <a:ea typeface="Fira Sans Extra Condensed"/>
              <a:cs typeface="Fira Sans Extra Condensed"/>
              <a:sym typeface="Fira Sans Extra Condensed"/>
            </a:endParaRPr>
          </a:p>
        </p:txBody>
      </p:sp>
      <p:sp>
        <p:nvSpPr>
          <p:cNvPr id="447" name="Google Shape;447;g1066244c191_0_1"/>
          <p:cNvSpPr/>
          <p:nvPr/>
        </p:nvSpPr>
        <p:spPr>
          <a:xfrm>
            <a:off x="810150" y="1333775"/>
            <a:ext cx="15828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Fira Sans Extra Condensed"/>
                <a:ea typeface="Fira Sans Extra Condensed"/>
                <a:cs typeface="Fira Sans Extra Condensed"/>
                <a:sym typeface="Fira Sans Extra Condensed"/>
              </a:rPr>
              <a:t>Probability</a:t>
            </a:r>
            <a:endParaRPr sz="2200" b="1" i="0" u="none" strike="noStrike" cap="none">
              <a:solidFill>
                <a:schemeClr val="lt1"/>
              </a:solidFill>
              <a:latin typeface="Fira Sans Extra Condensed"/>
              <a:ea typeface="Fira Sans Extra Condensed"/>
              <a:cs typeface="Fira Sans Extra Condensed"/>
              <a:sym typeface="Fira Sans Extra Condensed"/>
            </a:endParaRPr>
          </a:p>
        </p:txBody>
      </p:sp>
      <p:sp>
        <p:nvSpPr>
          <p:cNvPr id="448" name="Google Shape;448;g1066244c191_0_1"/>
          <p:cNvSpPr/>
          <p:nvPr/>
        </p:nvSpPr>
        <p:spPr>
          <a:xfrm>
            <a:off x="9495625" y="1333775"/>
            <a:ext cx="16437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Fira Sans Extra Condensed"/>
                <a:ea typeface="Fira Sans Extra Condensed"/>
                <a:cs typeface="Fira Sans Extra Condensed"/>
                <a:sym typeface="Fira Sans Extra Condensed"/>
              </a:rPr>
              <a:t>M &amp; S 4</a:t>
            </a:r>
            <a:endParaRPr sz="2200" b="1" i="0" u="none" strike="noStrike" cap="none">
              <a:solidFill>
                <a:schemeClr val="lt1"/>
              </a:solidFill>
              <a:latin typeface="Fira Sans Extra Condensed"/>
              <a:ea typeface="Fira Sans Extra Condensed"/>
              <a:cs typeface="Fira Sans Extra Condensed"/>
              <a:sym typeface="Fira Sans Extra Condensed"/>
            </a:endParaRPr>
          </a:p>
        </p:txBody>
      </p:sp>
      <p:grpSp>
        <p:nvGrpSpPr>
          <p:cNvPr id="449" name="Google Shape;449;g1066244c191_0_1"/>
          <p:cNvGrpSpPr/>
          <p:nvPr/>
        </p:nvGrpSpPr>
        <p:grpSpPr>
          <a:xfrm>
            <a:off x="7016850" y="2306088"/>
            <a:ext cx="1088700" cy="830400"/>
            <a:chOff x="368350" y="2234988"/>
            <a:chExt cx="1088700" cy="830400"/>
          </a:xfrm>
        </p:grpSpPr>
        <p:sp>
          <p:nvSpPr>
            <p:cNvPr id="450" name="Google Shape;450;g1066244c191_0_1"/>
            <p:cNvSpPr/>
            <p:nvPr/>
          </p:nvSpPr>
          <p:spPr>
            <a:xfrm>
              <a:off x="368350" y="22349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400" b="1" i="0" u="none" strike="noStrike" cap="none">
                  <a:solidFill>
                    <a:srgbClr val="FFFFFF"/>
                  </a:solidFill>
                  <a:latin typeface="Fira Sans Extra Condensed"/>
                  <a:ea typeface="Fira Sans Extra Condensed"/>
                  <a:cs typeface="Fira Sans Extra Condensed"/>
                  <a:sym typeface="Fira Sans Extra Condensed"/>
                </a:rPr>
                <a:t>MV risk estimates</a:t>
              </a:r>
              <a:endParaRPr sz="14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1" name="Google Shape;451;g1066244c191_0_1"/>
            <p:cNvSpPr/>
            <p:nvPr/>
          </p:nvSpPr>
          <p:spPr>
            <a:xfrm rot="-5400000">
              <a:off x="44509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2" name="Google Shape;452;g1066244c191_0_1"/>
            <p:cNvSpPr/>
            <p:nvPr/>
          </p:nvSpPr>
          <p:spPr>
            <a:xfrm rot="-5400000">
              <a:off x="621837"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3" name="Google Shape;453;g1066244c191_0_1"/>
            <p:cNvSpPr/>
            <p:nvPr/>
          </p:nvSpPr>
          <p:spPr>
            <a:xfrm rot="-5400000">
              <a:off x="798579"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4" name="Google Shape;454;g1066244c191_0_1"/>
            <p:cNvSpPr/>
            <p:nvPr/>
          </p:nvSpPr>
          <p:spPr>
            <a:xfrm rot="-5400000">
              <a:off x="975322"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5" name="Google Shape;455;g1066244c191_0_1"/>
            <p:cNvSpPr/>
            <p:nvPr/>
          </p:nvSpPr>
          <p:spPr>
            <a:xfrm rot="-5400000">
              <a:off x="115208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6" name="Google Shape;456;g1066244c191_0_1"/>
            <p:cNvSpPr/>
            <p:nvPr/>
          </p:nvSpPr>
          <p:spPr>
            <a:xfrm rot="-5400000">
              <a:off x="1328826"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grpSp>
        <p:nvGrpSpPr>
          <p:cNvPr id="457" name="Google Shape;457;g1066244c191_0_1"/>
          <p:cNvGrpSpPr/>
          <p:nvPr/>
        </p:nvGrpSpPr>
        <p:grpSpPr>
          <a:xfrm>
            <a:off x="4216100" y="2367863"/>
            <a:ext cx="1088700" cy="830400"/>
            <a:chOff x="673150" y="2539788"/>
            <a:chExt cx="1088700" cy="830400"/>
          </a:xfrm>
        </p:grpSpPr>
        <p:sp>
          <p:nvSpPr>
            <p:cNvPr id="458" name="Google Shape;458;g1066244c191_0_1"/>
            <p:cNvSpPr/>
            <p:nvPr/>
          </p:nvSpPr>
          <p:spPr>
            <a:xfrm>
              <a:off x="673150" y="25397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400" b="1" i="0" u="none" strike="noStrike" cap="none">
                  <a:solidFill>
                    <a:srgbClr val="FFFFFF"/>
                  </a:solidFill>
                  <a:latin typeface="Fira Sans Extra Condensed"/>
                  <a:ea typeface="Fira Sans Extra Condensed"/>
                  <a:cs typeface="Fira Sans Extra Condensed"/>
                  <a:sym typeface="Fira Sans Extra Condensed"/>
                </a:rPr>
                <a:t>Optimization </a:t>
              </a:r>
              <a:r>
                <a:rPr lang="en-US" sz="1400" b="1" i="0" u="none" strike="noStrike" cap="none">
                  <a:solidFill>
                    <a:schemeClr val="lt1"/>
                  </a:solidFill>
                  <a:latin typeface="Fira Sans Extra Condensed"/>
                  <a:ea typeface="Fira Sans Extra Condensed"/>
                  <a:cs typeface="Fira Sans Extra Condensed"/>
                  <a:sym typeface="Fira Sans Extra Condensed"/>
                </a:rPr>
                <a:t>Bi target</a:t>
              </a:r>
              <a:endParaRPr sz="14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9" name="Google Shape;459;g1066244c191_0_1"/>
            <p:cNvSpPr/>
            <p:nvPr/>
          </p:nvSpPr>
          <p:spPr>
            <a:xfrm rot="-5400000">
              <a:off x="74989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0" name="Google Shape;460;g1066244c191_0_1"/>
            <p:cNvSpPr/>
            <p:nvPr/>
          </p:nvSpPr>
          <p:spPr>
            <a:xfrm rot="-5400000">
              <a:off x="926637"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1" name="Google Shape;461;g1066244c191_0_1"/>
            <p:cNvSpPr/>
            <p:nvPr/>
          </p:nvSpPr>
          <p:spPr>
            <a:xfrm rot="-5400000">
              <a:off x="1103379"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2" name="Google Shape;462;g1066244c191_0_1"/>
            <p:cNvSpPr/>
            <p:nvPr/>
          </p:nvSpPr>
          <p:spPr>
            <a:xfrm rot="-5400000">
              <a:off x="1280122"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3" name="Google Shape;463;g1066244c191_0_1"/>
            <p:cNvSpPr/>
            <p:nvPr/>
          </p:nvSpPr>
          <p:spPr>
            <a:xfrm rot="-5400000">
              <a:off x="145688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4" name="Google Shape;464;g1066244c191_0_1"/>
            <p:cNvSpPr/>
            <p:nvPr/>
          </p:nvSpPr>
          <p:spPr>
            <a:xfrm rot="-5400000">
              <a:off x="1633626"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grpSp>
        <p:nvGrpSpPr>
          <p:cNvPr id="465" name="Google Shape;465;g1066244c191_0_1"/>
          <p:cNvGrpSpPr/>
          <p:nvPr/>
        </p:nvGrpSpPr>
        <p:grpSpPr>
          <a:xfrm>
            <a:off x="1242275" y="2378663"/>
            <a:ext cx="1088700" cy="830400"/>
            <a:chOff x="673150" y="2539788"/>
            <a:chExt cx="1088700" cy="830400"/>
          </a:xfrm>
        </p:grpSpPr>
        <p:sp>
          <p:nvSpPr>
            <p:cNvPr id="466" name="Google Shape;466;g1066244c191_0_1"/>
            <p:cNvSpPr/>
            <p:nvPr/>
          </p:nvSpPr>
          <p:spPr>
            <a:xfrm>
              <a:off x="673150" y="25397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300" b="1" i="0" u="none" strike="noStrike" cap="none">
                  <a:solidFill>
                    <a:srgbClr val="FFFFFF"/>
                  </a:solidFill>
                  <a:latin typeface="Fira Sans Extra Condensed"/>
                  <a:ea typeface="Fira Sans Extra Condensed"/>
                  <a:cs typeface="Fira Sans Extra Condensed"/>
                  <a:sym typeface="Fira Sans Extra Condensed"/>
                </a:rPr>
                <a:t>Other risk estimates</a:t>
              </a:r>
              <a:endParaRPr sz="13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7" name="Google Shape;467;g1066244c191_0_1"/>
            <p:cNvSpPr/>
            <p:nvPr/>
          </p:nvSpPr>
          <p:spPr>
            <a:xfrm rot="-5400000">
              <a:off x="74989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8" name="Google Shape;468;g1066244c191_0_1"/>
            <p:cNvSpPr/>
            <p:nvPr/>
          </p:nvSpPr>
          <p:spPr>
            <a:xfrm rot="-5400000">
              <a:off x="926637"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9" name="Google Shape;469;g1066244c191_0_1"/>
            <p:cNvSpPr/>
            <p:nvPr/>
          </p:nvSpPr>
          <p:spPr>
            <a:xfrm rot="-5400000">
              <a:off x="1103379"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0" name="Google Shape;470;g1066244c191_0_1"/>
            <p:cNvSpPr/>
            <p:nvPr/>
          </p:nvSpPr>
          <p:spPr>
            <a:xfrm rot="-5400000">
              <a:off x="1280122"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1" name="Google Shape;471;g1066244c191_0_1"/>
            <p:cNvSpPr/>
            <p:nvPr/>
          </p:nvSpPr>
          <p:spPr>
            <a:xfrm rot="-5400000">
              <a:off x="145688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2" name="Google Shape;472;g1066244c191_0_1"/>
            <p:cNvSpPr/>
            <p:nvPr/>
          </p:nvSpPr>
          <p:spPr>
            <a:xfrm rot="-5400000">
              <a:off x="1633626"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grpSp>
        <p:nvGrpSpPr>
          <p:cNvPr id="473" name="Google Shape;473;g1066244c191_0_1"/>
          <p:cNvGrpSpPr/>
          <p:nvPr/>
        </p:nvGrpSpPr>
        <p:grpSpPr>
          <a:xfrm>
            <a:off x="9836250" y="2306088"/>
            <a:ext cx="1088700" cy="830400"/>
            <a:chOff x="368350" y="2234988"/>
            <a:chExt cx="1088700" cy="830400"/>
          </a:xfrm>
        </p:grpSpPr>
        <p:sp>
          <p:nvSpPr>
            <p:cNvPr id="474" name="Google Shape;474;g1066244c191_0_1"/>
            <p:cNvSpPr/>
            <p:nvPr/>
          </p:nvSpPr>
          <p:spPr>
            <a:xfrm>
              <a:off x="368350" y="22349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600" b="1" i="0" u="none" strike="noStrike" cap="none">
                  <a:solidFill>
                    <a:srgbClr val="FFFFFF"/>
                  </a:solidFill>
                  <a:latin typeface="Fira Sans Extra Condensed"/>
                  <a:ea typeface="Fira Sans Extra Condensed"/>
                  <a:cs typeface="Fira Sans Extra Condensed"/>
                  <a:sym typeface="Fira Sans Extra Condensed"/>
                </a:rPr>
                <a:t>Traffic Estimation</a:t>
              </a:r>
              <a:endParaRPr sz="16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5" name="Google Shape;475;g1066244c191_0_1"/>
            <p:cNvSpPr/>
            <p:nvPr/>
          </p:nvSpPr>
          <p:spPr>
            <a:xfrm rot="-5400000">
              <a:off x="44509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6" name="Google Shape;476;g1066244c191_0_1"/>
            <p:cNvSpPr/>
            <p:nvPr/>
          </p:nvSpPr>
          <p:spPr>
            <a:xfrm rot="-5400000">
              <a:off x="621837"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7" name="Google Shape;477;g1066244c191_0_1"/>
            <p:cNvSpPr/>
            <p:nvPr/>
          </p:nvSpPr>
          <p:spPr>
            <a:xfrm rot="-5400000">
              <a:off x="798579"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8" name="Google Shape;478;g1066244c191_0_1"/>
            <p:cNvSpPr/>
            <p:nvPr/>
          </p:nvSpPr>
          <p:spPr>
            <a:xfrm rot="-5400000">
              <a:off x="975322"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9" name="Google Shape;479;g1066244c191_0_1"/>
            <p:cNvSpPr/>
            <p:nvPr/>
          </p:nvSpPr>
          <p:spPr>
            <a:xfrm rot="-5400000">
              <a:off x="115208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80" name="Google Shape;480;g1066244c191_0_1"/>
            <p:cNvSpPr/>
            <p:nvPr/>
          </p:nvSpPr>
          <p:spPr>
            <a:xfrm rot="-5400000">
              <a:off x="1328826"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sp>
        <p:nvSpPr>
          <p:cNvPr id="481" name="Google Shape;481;g1066244c191_0_1"/>
          <p:cNvSpPr/>
          <p:nvPr/>
        </p:nvSpPr>
        <p:spPr>
          <a:xfrm rot="10800000" flipH="1">
            <a:off x="4819328" y="514742"/>
            <a:ext cx="826794" cy="457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82" name="Google Shape;482;g1066244c191_0_1"/>
          <p:cNvSpPr/>
          <p:nvPr/>
        </p:nvSpPr>
        <p:spPr>
          <a:xfrm>
            <a:off x="5276520" y="3366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483" name="Google Shape;483;g1066244c191_0_1"/>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484" name="Google Shape;484;g1066244c191_0_1"/>
          <p:cNvSpPr/>
          <p:nvPr/>
        </p:nvSpPr>
        <p:spPr>
          <a:xfrm>
            <a:off x="265315" y="80232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485" name="Google Shape;485;g1066244c191_0_1"/>
          <p:cNvSpPr txBox="1"/>
          <p:nvPr/>
        </p:nvSpPr>
        <p:spPr>
          <a:xfrm>
            <a:off x="2745075" y="60521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
        <p:nvSpPr>
          <p:cNvPr id="486" name="Google Shape;486;g1066244c191_0_1"/>
          <p:cNvSpPr/>
          <p:nvPr/>
        </p:nvSpPr>
        <p:spPr>
          <a:xfrm>
            <a:off x="7457802" y="5949583"/>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You can add, delete or change some future work addresses</a:t>
            </a:r>
            <a:endParaRPr sz="1400" b="0" i="0" u="none" strike="noStrike" cap="none">
              <a:solidFill>
                <a:schemeClr val="accent2"/>
              </a:solidFill>
              <a:latin typeface="Arial"/>
              <a:ea typeface="Arial"/>
              <a:cs typeface="Arial"/>
              <a:sym typeface="Arial"/>
            </a:endParaRPr>
          </a:p>
        </p:txBody>
      </p:sp>
      <p:sp>
        <p:nvSpPr>
          <p:cNvPr id="487" name="Google Shape;487;g1066244c191_0_1"/>
          <p:cNvSpPr/>
          <p:nvPr/>
        </p:nvSpPr>
        <p:spPr>
          <a:xfrm>
            <a:off x="-141598" y="4099808"/>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Delete this</a:t>
            </a:r>
            <a:endParaRPr sz="1400" b="0" i="1"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if you study </a:t>
            </a:r>
            <a:endParaRPr sz="1400" b="0" i="1"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 </a:t>
            </a:r>
            <a:r>
              <a:rPr lang="en-US" i="1">
                <a:solidFill>
                  <a:schemeClr val="accent2"/>
                </a:solidFill>
              </a:rPr>
              <a:t>Informatics</a:t>
            </a:r>
            <a:r>
              <a:rPr lang="en-US" sz="1400" b="0" i="1" u="none" strike="noStrike" cap="none">
                <a:solidFill>
                  <a:schemeClr val="accent2"/>
                </a:solidFill>
                <a:latin typeface="Arial"/>
                <a:ea typeface="Arial"/>
                <a:cs typeface="Arial"/>
                <a:sym typeface="Arial"/>
              </a:rPr>
              <a:t> engineering</a:t>
            </a:r>
            <a:br>
              <a:rPr lang="en-US" sz="1400" b="0" i="1" u="none" strike="noStrike" cap="none">
                <a:solidFill>
                  <a:schemeClr val="accent2"/>
                </a:solidFill>
                <a:latin typeface="Arial"/>
                <a:ea typeface="Arial"/>
                <a:cs typeface="Arial"/>
                <a:sym typeface="Arial"/>
              </a:rPr>
            </a:br>
            <a:endParaRPr sz="1400" b="0" i="1" u="none" strike="noStrike" cap="none">
              <a:solidFill>
                <a:schemeClr val="accent2"/>
              </a:solidFill>
              <a:latin typeface="Arial"/>
              <a:ea typeface="Arial"/>
              <a:cs typeface="Arial"/>
              <a:sym typeface="Arial"/>
            </a:endParaRPr>
          </a:p>
        </p:txBody>
      </p:sp>
      <p:sp>
        <p:nvSpPr>
          <p:cNvPr id="488" name="Google Shape;488;g1066244c191_0_1"/>
          <p:cNvSpPr/>
          <p:nvPr/>
        </p:nvSpPr>
        <p:spPr>
          <a:xfrm>
            <a:off x="5646138" y="802325"/>
            <a:ext cx="48270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Please name the courses in which you could continue to work on this project.</a:t>
            </a:r>
            <a:endParaRPr sz="1400" b="0" i="0" u="none" strike="noStrike" cap="none">
              <a:solidFill>
                <a:schemeClr val="accent2"/>
              </a:solidFill>
              <a:latin typeface="Arial"/>
              <a:ea typeface="Arial"/>
              <a:cs typeface="Arial"/>
              <a:sym typeface="Arial"/>
            </a:endParaRPr>
          </a:p>
        </p:txBody>
      </p:sp>
      <p:sp>
        <p:nvSpPr>
          <p:cNvPr id="489" name="Google Shape;489;g1066244c191_0_1"/>
          <p:cNvSpPr/>
          <p:nvPr/>
        </p:nvSpPr>
        <p:spPr>
          <a:xfrm rot="10800000" flipH="1">
            <a:off x="5050475" y="1024007"/>
            <a:ext cx="811836" cy="29446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90" name="Google Shape;490;g1066244c191_0_1"/>
          <p:cNvSpPr/>
          <p:nvPr/>
        </p:nvSpPr>
        <p:spPr>
          <a:xfrm rot="10800000">
            <a:off x="10334499" y="947808"/>
            <a:ext cx="806652" cy="43264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91" name="Google Shape;491;g1066244c191_0_1"/>
          <p:cNvSpPr/>
          <p:nvPr/>
        </p:nvSpPr>
        <p:spPr>
          <a:xfrm rot="-3788704">
            <a:off x="8003177" y="1401254"/>
            <a:ext cx="806653" cy="432644"/>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92" name="Google Shape;492;g1066244c191_0_1"/>
          <p:cNvSpPr/>
          <p:nvPr/>
        </p:nvSpPr>
        <p:spPr>
          <a:xfrm>
            <a:off x="4407763" y="3990850"/>
            <a:ext cx="48270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Please tell us what you could do, in the following courses, to improve this project.</a:t>
            </a:r>
            <a:endParaRPr sz="1400" b="0" i="0" u="none" strike="noStrike" cap="none">
              <a:solidFill>
                <a:schemeClr val="accent2"/>
              </a:solidFill>
              <a:latin typeface="Arial"/>
              <a:ea typeface="Arial"/>
              <a:cs typeface="Arial"/>
              <a:sym typeface="Arial"/>
            </a:endParaRPr>
          </a:p>
        </p:txBody>
      </p:sp>
      <p:sp>
        <p:nvSpPr>
          <p:cNvPr id="493" name="Google Shape;493;g1066244c191_0_1"/>
          <p:cNvSpPr/>
          <p:nvPr/>
        </p:nvSpPr>
        <p:spPr>
          <a:xfrm rot="5763114" flipH="1">
            <a:off x="4821883" y="3386199"/>
            <a:ext cx="811824" cy="29443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94" name="Google Shape;494;g1066244c191_0_1"/>
          <p:cNvSpPr/>
          <p:nvPr/>
        </p:nvSpPr>
        <p:spPr>
          <a:xfrm rot="5763114" flipH="1">
            <a:off x="7260283" y="3386199"/>
            <a:ext cx="811824" cy="29443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95" name="Google Shape;495;g1066244c191_0_1"/>
          <p:cNvSpPr/>
          <p:nvPr/>
        </p:nvSpPr>
        <p:spPr>
          <a:xfrm rot="9163861" flipH="1">
            <a:off x="8936681" y="3462420"/>
            <a:ext cx="811824" cy="294405"/>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pic>
        <p:nvPicPr>
          <p:cNvPr id="500" name="Google Shape;500;g1066244c191_0_133"/>
          <p:cNvPicPr preferRelativeResize="0"/>
          <p:nvPr/>
        </p:nvPicPr>
        <p:blipFill rotWithShape="1">
          <a:blip r:embed="rId3">
            <a:alphaModFix/>
          </a:blip>
          <a:srcRect/>
          <a:stretch/>
        </p:blipFill>
        <p:spPr>
          <a:xfrm>
            <a:off x="-2580" y="0"/>
            <a:ext cx="12197163" cy="6856922"/>
          </a:xfrm>
          <a:prstGeom prst="rect">
            <a:avLst/>
          </a:prstGeom>
          <a:noFill/>
          <a:ln>
            <a:noFill/>
          </a:ln>
        </p:spPr>
      </p:pic>
      <p:sp>
        <p:nvSpPr>
          <p:cNvPr id="501" name="Google Shape;501;g1066244c191_0_133"/>
          <p:cNvSpPr/>
          <p:nvPr/>
        </p:nvSpPr>
        <p:spPr>
          <a:xfrm>
            <a:off x="265327" y="376925"/>
            <a:ext cx="49458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Future work directions</a:t>
            </a:r>
            <a:endParaRPr sz="2200" b="0" i="0" u="none" strike="noStrike" cap="none">
              <a:solidFill>
                <a:srgbClr val="000000"/>
              </a:solidFill>
              <a:latin typeface="Arial"/>
              <a:ea typeface="Arial"/>
              <a:cs typeface="Arial"/>
              <a:sym typeface="Arial"/>
            </a:endParaRPr>
          </a:p>
        </p:txBody>
      </p:sp>
      <p:sp>
        <p:nvSpPr>
          <p:cNvPr id="502" name="Google Shape;502;g1066244c191_0_133"/>
          <p:cNvSpPr/>
          <p:nvPr/>
        </p:nvSpPr>
        <p:spPr>
          <a:xfrm>
            <a:off x="859448"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g1066244c191_0_133"/>
          <p:cNvSpPr/>
          <p:nvPr/>
        </p:nvSpPr>
        <p:spPr>
          <a:xfrm>
            <a:off x="9488921"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g1066244c191_0_133"/>
          <p:cNvSpPr/>
          <p:nvPr/>
        </p:nvSpPr>
        <p:spPr>
          <a:xfrm>
            <a:off x="3812548"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g1066244c191_0_133"/>
          <p:cNvSpPr/>
          <p:nvPr/>
        </p:nvSpPr>
        <p:spPr>
          <a:xfrm>
            <a:off x="6632743" y="12863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g1066244c191_0_133"/>
          <p:cNvSpPr/>
          <p:nvPr/>
        </p:nvSpPr>
        <p:spPr>
          <a:xfrm>
            <a:off x="9488720" y="1291400"/>
            <a:ext cx="1809900" cy="587400"/>
          </a:xfrm>
          <a:prstGeom prst="homePlate">
            <a:avLst>
              <a:gd name="adj" fmla="val 40073"/>
            </a:avLst>
          </a:prstGeom>
          <a:solidFill>
            <a:srgbClr val="00AA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g1066244c191_0_133"/>
          <p:cNvSpPr/>
          <p:nvPr/>
        </p:nvSpPr>
        <p:spPr>
          <a:xfrm>
            <a:off x="6630898" y="1286300"/>
            <a:ext cx="1809900" cy="587400"/>
          </a:xfrm>
          <a:prstGeom prst="homePlate">
            <a:avLst>
              <a:gd name="adj" fmla="val 40073"/>
            </a:avLst>
          </a:prstGeom>
          <a:solidFill>
            <a:srgbClr val="48AC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g1066244c191_0_133"/>
          <p:cNvSpPr/>
          <p:nvPr/>
        </p:nvSpPr>
        <p:spPr>
          <a:xfrm>
            <a:off x="3811772" y="1291400"/>
            <a:ext cx="1809900" cy="587400"/>
          </a:xfrm>
          <a:prstGeom prst="homePlate">
            <a:avLst>
              <a:gd name="adj" fmla="val 40073"/>
            </a:avLst>
          </a:prstGeom>
          <a:solidFill>
            <a:srgbClr val="00AA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g1066244c191_0_133"/>
          <p:cNvSpPr/>
          <p:nvPr/>
        </p:nvSpPr>
        <p:spPr>
          <a:xfrm>
            <a:off x="859046" y="1291400"/>
            <a:ext cx="1809900" cy="587400"/>
          </a:xfrm>
          <a:prstGeom prst="homePlate">
            <a:avLst>
              <a:gd name="adj" fmla="val 40073"/>
            </a:avLst>
          </a:prstGeom>
          <a:solidFill>
            <a:srgbClr val="48AC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g1066244c191_0_133"/>
          <p:cNvSpPr/>
          <p:nvPr/>
        </p:nvSpPr>
        <p:spPr>
          <a:xfrm>
            <a:off x="6649700" y="1328675"/>
            <a:ext cx="18099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1600" b="1" i="0" u="none" strike="noStrike" cap="none">
                <a:solidFill>
                  <a:schemeClr val="lt1"/>
                </a:solidFill>
                <a:latin typeface="Fira Sans Extra Condensed"/>
                <a:ea typeface="Fira Sans Extra Condensed"/>
                <a:cs typeface="Fira Sans Extra Condensed"/>
                <a:sym typeface="Fira Sans Extra Condensed"/>
              </a:rPr>
              <a:t>Software Engineering </a:t>
            </a:r>
            <a:endParaRPr sz="1600" b="1" i="0" u="none" strike="noStrike" cap="none">
              <a:solidFill>
                <a:schemeClr val="lt1"/>
              </a:solidFill>
              <a:latin typeface="Fira Sans Extra Condensed"/>
              <a:ea typeface="Fira Sans Extra Condensed"/>
              <a:cs typeface="Fira Sans Extra Condensed"/>
              <a:sym typeface="Fira Sans Extra Condensed"/>
            </a:endParaRPr>
          </a:p>
        </p:txBody>
      </p:sp>
      <p:sp>
        <p:nvSpPr>
          <p:cNvPr id="511" name="Google Shape;511;g1066244c191_0_133"/>
          <p:cNvSpPr/>
          <p:nvPr/>
        </p:nvSpPr>
        <p:spPr>
          <a:xfrm>
            <a:off x="3802800" y="1379275"/>
            <a:ext cx="18099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Fira Sans Extra Condensed"/>
                <a:ea typeface="Fira Sans Extra Condensed"/>
                <a:cs typeface="Fira Sans Extra Condensed"/>
                <a:sym typeface="Fira Sans Extra Condensed"/>
              </a:rPr>
              <a:t>Project 1</a:t>
            </a:r>
            <a:endParaRPr sz="2200" b="1" i="0" u="none" strike="noStrike" cap="none">
              <a:solidFill>
                <a:schemeClr val="lt1"/>
              </a:solidFill>
              <a:latin typeface="Fira Sans Extra Condensed"/>
              <a:ea typeface="Fira Sans Extra Condensed"/>
              <a:cs typeface="Fira Sans Extra Condensed"/>
              <a:sym typeface="Fira Sans Extra Condensed"/>
            </a:endParaRPr>
          </a:p>
        </p:txBody>
      </p:sp>
      <p:sp>
        <p:nvSpPr>
          <p:cNvPr id="512" name="Google Shape;512;g1066244c191_0_133"/>
          <p:cNvSpPr/>
          <p:nvPr/>
        </p:nvSpPr>
        <p:spPr>
          <a:xfrm>
            <a:off x="810150" y="1333775"/>
            <a:ext cx="15828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1900" b="1" i="0" u="none" strike="noStrike" cap="none">
                <a:solidFill>
                  <a:schemeClr val="lt1"/>
                </a:solidFill>
                <a:latin typeface="Fira Sans Extra Condensed"/>
                <a:ea typeface="Fira Sans Extra Condensed"/>
                <a:cs typeface="Fira Sans Extra Condensed"/>
                <a:sym typeface="Fira Sans Extra Condensed"/>
              </a:rPr>
              <a:t>Databases</a:t>
            </a:r>
            <a:endParaRPr sz="1900" b="1" i="0" u="none" strike="noStrike" cap="none">
              <a:solidFill>
                <a:schemeClr val="lt1"/>
              </a:solidFill>
              <a:latin typeface="Fira Sans Extra Condensed"/>
              <a:ea typeface="Fira Sans Extra Condensed"/>
              <a:cs typeface="Fira Sans Extra Condensed"/>
              <a:sym typeface="Fira Sans Extra Condensed"/>
            </a:endParaRPr>
          </a:p>
        </p:txBody>
      </p:sp>
      <p:sp>
        <p:nvSpPr>
          <p:cNvPr id="513" name="Google Shape;513;g1066244c191_0_133"/>
          <p:cNvSpPr/>
          <p:nvPr/>
        </p:nvSpPr>
        <p:spPr>
          <a:xfrm>
            <a:off x="9495625" y="1333775"/>
            <a:ext cx="16437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Fira Sans Extra Condensed"/>
                <a:ea typeface="Fira Sans Extra Condensed"/>
                <a:cs typeface="Fira Sans Extra Condensed"/>
                <a:sym typeface="Fira Sans Extra Condensed"/>
              </a:rPr>
              <a:t>Project 2</a:t>
            </a:r>
            <a:endParaRPr sz="2200" b="1" i="0" u="none" strike="noStrike" cap="none">
              <a:solidFill>
                <a:schemeClr val="lt1"/>
              </a:solidFill>
              <a:latin typeface="Fira Sans Extra Condensed"/>
              <a:ea typeface="Fira Sans Extra Condensed"/>
              <a:cs typeface="Fira Sans Extra Condensed"/>
              <a:sym typeface="Fira Sans Extra Condensed"/>
            </a:endParaRPr>
          </a:p>
        </p:txBody>
      </p:sp>
      <p:grpSp>
        <p:nvGrpSpPr>
          <p:cNvPr id="514" name="Google Shape;514;g1066244c191_0_133"/>
          <p:cNvGrpSpPr/>
          <p:nvPr/>
        </p:nvGrpSpPr>
        <p:grpSpPr>
          <a:xfrm>
            <a:off x="7016850" y="2306088"/>
            <a:ext cx="1088700" cy="830400"/>
            <a:chOff x="368350" y="2234988"/>
            <a:chExt cx="1088700" cy="830400"/>
          </a:xfrm>
        </p:grpSpPr>
        <p:sp>
          <p:nvSpPr>
            <p:cNvPr id="515" name="Google Shape;515;g1066244c191_0_133"/>
            <p:cNvSpPr/>
            <p:nvPr/>
          </p:nvSpPr>
          <p:spPr>
            <a:xfrm>
              <a:off x="368350" y="22349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600" b="1" i="0" u="none" strike="noStrike" cap="none">
                  <a:solidFill>
                    <a:srgbClr val="FFFFFF"/>
                  </a:solidFill>
                  <a:latin typeface="Fira Sans Extra Condensed"/>
                  <a:ea typeface="Fira Sans Extra Condensed"/>
                  <a:cs typeface="Fira Sans Extra Condensed"/>
                  <a:sym typeface="Fira Sans Extra Condensed"/>
                </a:rPr>
                <a:t>Mobile application</a:t>
              </a:r>
              <a:endParaRPr sz="16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516" name="Google Shape;516;g1066244c191_0_133"/>
            <p:cNvSpPr/>
            <p:nvPr/>
          </p:nvSpPr>
          <p:spPr>
            <a:xfrm rot="-5400000">
              <a:off x="44509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17" name="Google Shape;517;g1066244c191_0_133"/>
            <p:cNvSpPr/>
            <p:nvPr/>
          </p:nvSpPr>
          <p:spPr>
            <a:xfrm rot="-5400000">
              <a:off x="621837"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18" name="Google Shape;518;g1066244c191_0_133"/>
            <p:cNvSpPr/>
            <p:nvPr/>
          </p:nvSpPr>
          <p:spPr>
            <a:xfrm rot="-5400000">
              <a:off x="798579"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19" name="Google Shape;519;g1066244c191_0_133"/>
            <p:cNvSpPr/>
            <p:nvPr/>
          </p:nvSpPr>
          <p:spPr>
            <a:xfrm rot="-5400000">
              <a:off x="975322"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0" name="Google Shape;520;g1066244c191_0_133"/>
            <p:cNvSpPr/>
            <p:nvPr/>
          </p:nvSpPr>
          <p:spPr>
            <a:xfrm rot="-5400000">
              <a:off x="115208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1" name="Google Shape;521;g1066244c191_0_133"/>
            <p:cNvSpPr/>
            <p:nvPr/>
          </p:nvSpPr>
          <p:spPr>
            <a:xfrm rot="-5400000">
              <a:off x="1328826"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grpSp>
        <p:nvGrpSpPr>
          <p:cNvPr id="522" name="Google Shape;522;g1066244c191_0_133"/>
          <p:cNvGrpSpPr/>
          <p:nvPr/>
        </p:nvGrpSpPr>
        <p:grpSpPr>
          <a:xfrm>
            <a:off x="4216100" y="2367863"/>
            <a:ext cx="1088700" cy="830400"/>
            <a:chOff x="673150" y="2539788"/>
            <a:chExt cx="1088700" cy="830400"/>
          </a:xfrm>
        </p:grpSpPr>
        <p:sp>
          <p:nvSpPr>
            <p:cNvPr id="523" name="Google Shape;523;g1066244c191_0_133"/>
            <p:cNvSpPr/>
            <p:nvPr/>
          </p:nvSpPr>
          <p:spPr>
            <a:xfrm>
              <a:off x="673150" y="25397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600" b="1" i="0" u="none" strike="noStrike" cap="none">
                  <a:solidFill>
                    <a:srgbClr val="FFFFFF"/>
                  </a:solidFill>
                  <a:latin typeface="Fira Sans Extra Condensed"/>
                  <a:ea typeface="Fira Sans Extra Condensed"/>
                  <a:cs typeface="Fira Sans Extra Condensed"/>
                  <a:sym typeface="Fira Sans Extra Condensed"/>
                </a:rPr>
                <a:t>Web application</a:t>
              </a:r>
              <a:endParaRPr sz="16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4" name="Google Shape;524;g1066244c191_0_133"/>
            <p:cNvSpPr/>
            <p:nvPr/>
          </p:nvSpPr>
          <p:spPr>
            <a:xfrm rot="-5400000">
              <a:off x="74989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5" name="Google Shape;525;g1066244c191_0_133"/>
            <p:cNvSpPr/>
            <p:nvPr/>
          </p:nvSpPr>
          <p:spPr>
            <a:xfrm rot="-5400000">
              <a:off x="926637"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6" name="Google Shape;526;g1066244c191_0_133"/>
            <p:cNvSpPr/>
            <p:nvPr/>
          </p:nvSpPr>
          <p:spPr>
            <a:xfrm rot="-5400000">
              <a:off x="1103379"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7" name="Google Shape;527;g1066244c191_0_133"/>
            <p:cNvSpPr/>
            <p:nvPr/>
          </p:nvSpPr>
          <p:spPr>
            <a:xfrm rot="-5400000">
              <a:off x="1280122"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8" name="Google Shape;528;g1066244c191_0_133"/>
            <p:cNvSpPr/>
            <p:nvPr/>
          </p:nvSpPr>
          <p:spPr>
            <a:xfrm rot="-5400000">
              <a:off x="145688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9" name="Google Shape;529;g1066244c191_0_133"/>
            <p:cNvSpPr/>
            <p:nvPr/>
          </p:nvSpPr>
          <p:spPr>
            <a:xfrm rot="-5400000">
              <a:off x="1633626"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grpSp>
        <p:nvGrpSpPr>
          <p:cNvPr id="530" name="Google Shape;530;g1066244c191_0_133"/>
          <p:cNvGrpSpPr/>
          <p:nvPr/>
        </p:nvGrpSpPr>
        <p:grpSpPr>
          <a:xfrm>
            <a:off x="1242275" y="2378663"/>
            <a:ext cx="1088700" cy="830400"/>
            <a:chOff x="673150" y="2539788"/>
            <a:chExt cx="1088700" cy="830400"/>
          </a:xfrm>
        </p:grpSpPr>
        <p:sp>
          <p:nvSpPr>
            <p:cNvPr id="531" name="Google Shape;531;g1066244c191_0_133"/>
            <p:cNvSpPr/>
            <p:nvPr/>
          </p:nvSpPr>
          <p:spPr>
            <a:xfrm>
              <a:off x="673150" y="25397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700" b="1" i="0" u="none" strike="noStrike" cap="none">
                  <a:solidFill>
                    <a:srgbClr val="FFFFFF"/>
                  </a:solidFill>
                  <a:latin typeface="Fira Sans Extra Condensed"/>
                  <a:ea typeface="Fira Sans Extra Condensed"/>
                  <a:cs typeface="Fira Sans Extra Condensed"/>
                  <a:sym typeface="Fira Sans Extra Condensed"/>
                </a:rPr>
                <a:t>Other variables</a:t>
              </a:r>
              <a:endParaRPr sz="17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532" name="Google Shape;532;g1066244c191_0_133"/>
            <p:cNvSpPr/>
            <p:nvPr/>
          </p:nvSpPr>
          <p:spPr>
            <a:xfrm rot="-5400000">
              <a:off x="74989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33" name="Google Shape;533;g1066244c191_0_133"/>
            <p:cNvSpPr/>
            <p:nvPr/>
          </p:nvSpPr>
          <p:spPr>
            <a:xfrm rot="-5400000">
              <a:off x="926637"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34" name="Google Shape;534;g1066244c191_0_133"/>
            <p:cNvSpPr/>
            <p:nvPr/>
          </p:nvSpPr>
          <p:spPr>
            <a:xfrm rot="-5400000">
              <a:off x="1103379"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35" name="Google Shape;535;g1066244c191_0_133"/>
            <p:cNvSpPr/>
            <p:nvPr/>
          </p:nvSpPr>
          <p:spPr>
            <a:xfrm rot="-5400000">
              <a:off x="1280122"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36" name="Google Shape;536;g1066244c191_0_133"/>
            <p:cNvSpPr/>
            <p:nvPr/>
          </p:nvSpPr>
          <p:spPr>
            <a:xfrm rot="-5400000">
              <a:off x="145688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37" name="Google Shape;537;g1066244c191_0_133"/>
            <p:cNvSpPr/>
            <p:nvPr/>
          </p:nvSpPr>
          <p:spPr>
            <a:xfrm rot="-5400000">
              <a:off x="1633626"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grpSp>
        <p:nvGrpSpPr>
          <p:cNvPr id="538" name="Google Shape;538;g1066244c191_0_133"/>
          <p:cNvGrpSpPr/>
          <p:nvPr/>
        </p:nvGrpSpPr>
        <p:grpSpPr>
          <a:xfrm>
            <a:off x="9836250" y="2306088"/>
            <a:ext cx="1088700" cy="830400"/>
            <a:chOff x="368350" y="2234988"/>
            <a:chExt cx="1088700" cy="830400"/>
          </a:xfrm>
        </p:grpSpPr>
        <p:sp>
          <p:nvSpPr>
            <p:cNvPr id="539" name="Google Shape;539;g1066244c191_0_133"/>
            <p:cNvSpPr/>
            <p:nvPr/>
          </p:nvSpPr>
          <p:spPr>
            <a:xfrm>
              <a:off x="368350" y="22349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800" b="1" i="0" u="none" strike="noStrike" cap="none">
                  <a:solidFill>
                    <a:srgbClr val="FFFFFF"/>
                  </a:solidFill>
                  <a:latin typeface="Fira Sans Extra Condensed"/>
                  <a:ea typeface="Fira Sans Extra Condensed"/>
                  <a:cs typeface="Fira Sans Extra Condensed"/>
                  <a:sym typeface="Fira Sans Extra Condensed"/>
                </a:rPr>
                <a:t>Include ML or VR</a:t>
              </a:r>
              <a:endParaRPr sz="18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540" name="Google Shape;540;g1066244c191_0_133"/>
            <p:cNvSpPr/>
            <p:nvPr/>
          </p:nvSpPr>
          <p:spPr>
            <a:xfrm rot="-5400000">
              <a:off x="44509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41" name="Google Shape;541;g1066244c191_0_133"/>
            <p:cNvSpPr/>
            <p:nvPr/>
          </p:nvSpPr>
          <p:spPr>
            <a:xfrm rot="-5400000">
              <a:off x="621837"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42" name="Google Shape;542;g1066244c191_0_133"/>
            <p:cNvSpPr/>
            <p:nvPr/>
          </p:nvSpPr>
          <p:spPr>
            <a:xfrm rot="-5400000">
              <a:off x="798579"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43" name="Google Shape;543;g1066244c191_0_133"/>
            <p:cNvSpPr/>
            <p:nvPr/>
          </p:nvSpPr>
          <p:spPr>
            <a:xfrm rot="-5400000">
              <a:off x="975322"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44" name="Google Shape;544;g1066244c191_0_133"/>
            <p:cNvSpPr/>
            <p:nvPr/>
          </p:nvSpPr>
          <p:spPr>
            <a:xfrm rot="-5400000">
              <a:off x="115208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45" name="Google Shape;545;g1066244c191_0_133"/>
            <p:cNvSpPr/>
            <p:nvPr/>
          </p:nvSpPr>
          <p:spPr>
            <a:xfrm rot="-5400000">
              <a:off x="1328826"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sp>
        <p:nvSpPr>
          <p:cNvPr id="546" name="Google Shape;546;g1066244c191_0_133"/>
          <p:cNvSpPr/>
          <p:nvPr/>
        </p:nvSpPr>
        <p:spPr>
          <a:xfrm rot="10800000" flipH="1">
            <a:off x="4819328" y="514742"/>
            <a:ext cx="826794" cy="457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47" name="Google Shape;547;g1066244c191_0_133"/>
          <p:cNvSpPr/>
          <p:nvPr/>
        </p:nvSpPr>
        <p:spPr>
          <a:xfrm>
            <a:off x="5276520" y="3366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548" name="Google Shape;548;g1066244c191_0_133"/>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549" name="Google Shape;549;g1066244c191_0_133"/>
          <p:cNvSpPr/>
          <p:nvPr/>
        </p:nvSpPr>
        <p:spPr>
          <a:xfrm>
            <a:off x="265315" y="80232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550" name="Google Shape;550;g1066244c191_0_133"/>
          <p:cNvSpPr txBox="1"/>
          <p:nvPr/>
        </p:nvSpPr>
        <p:spPr>
          <a:xfrm>
            <a:off x="2745075" y="60521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
        <p:nvSpPr>
          <p:cNvPr id="551" name="Google Shape;551;g1066244c191_0_133"/>
          <p:cNvSpPr/>
          <p:nvPr/>
        </p:nvSpPr>
        <p:spPr>
          <a:xfrm>
            <a:off x="7457802" y="5949583"/>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You can add, delete or change some future work addresses</a:t>
            </a:r>
            <a:endParaRPr sz="1400" b="0" i="0" u="none" strike="noStrike" cap="none">
              <a:solidFill>
                <a:schemeClr val="accent2"/>
              </a:solidFill>
              <a:latin typeface="Arial"/>
              <a:ea typeface="Arial"/>
              <a:cs typeface="Arial"/>
              <a:sym typeface="Arial"/>
            </a:endParaRPr>
          </a:p>
        </p:txBody>
      </p:sp>
      <p:sp>
        <p:nvSpPr>
          <p:cNvPr id="552" name="Google Shape;552;g1066244c191_0_133"/>
          <p:cNvSpPr/>
          <p:nvPr/>
        </p:nvSpPr>
        <p:spPr>
          <a:xfrm>
            <a:off x="69002" y="3812733"/>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Delete this</a:t>
            </a:r>
            <a:endParaRPr sz="1400" b="0" i="1"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if you study</a:t>
            </a:r>
            <a:endParaRPr sz="1400" b="0" i="1" u="none" strike="noStrike" cap="none">
              <a:solidFill>
                <a:schemeClr val="accent2"/>
              </a:solidFill>
              <a:latin typeface="Arial"/>
              <a:ea typeface="Arial"/>
              <a:cs typeface="Arial"/>
              <a:sym typeface="Arial"/>
            </a:endParaRPr>
          </a:p>
          <a:p>
            <a:pPr marL="0" lvl="0" indent="0" algn="ctr" rtl="0">
              <a:spcBef>
                <a:spcPts val="0"/>
              </a:spcBef>
              <a:spcAft>
                <a:spcPts val="0"/>
              </a:spcAft>
              <a:buClr>
                <a:schemeClr val="dk1"/>
              </a:buClr>
              <a:buSzPts val="1400"/>
              <a:buFont typeface="Arial"/>
              <a:buNone/>
            </a:pPr>
            <a:r>
              <a:rPr lang="en-US" i="1">
                <a:solidFill>
                  <a:schemeClr val="accent2"/>
                </a:solidFill>
              </a:rPr>
              <a:t>Mathematics</a:t>
            </a:r>
            <a:endParaRPr i="1">
              <a:solidFill>
                <a:schemeClr val="accent2"/>
              </a:solidFil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Engineering</a:t>
            </a:r>
            <a:endParaRPr sz="1400" b="0" i="1"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1" u="none" strike="noStrike" cap="none">
              <a:solidFill>
                <a:schemeClr val="accent2"/>
              </a:solidFill>
              <a:latin typeface="Arial"/>
              <a:ea typeface="Arial"/>
              <a:cs typeface="Arial"/>
              <a:sym typeface="Arial"/>
            </a:endParaRPr>
          </a:p>
        </p:txBody>
      </p:sp>
      <p:sp>
        <p:nvSpPr>
          <p:cNvPr id="553" name="Google Shape;553;g1066244c191_0_133"/>
          <p:cNvSpPr/>
          <p:nvPr/>
        </p:nvSpPr>
        <p:spPr>
          <a:xfrm>
            <a:off x="5646138" y="802325"/>
            <a:ext cx="48270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Please name the courses in which you could continue to work on this project.</a:t>
            </a:r>
            <a:endParaRPr sz="1400" b="0" i="0" u="none" strike="noStrike" cap="none">
              <a:solidFill>
                <a:schemeClr val="accent2"/>
              </a:solidFill>
              <a:latin typeface="Arial"/>
              <a:ea typeface="Arial"/>
              <a:cs typeface="Arial"/>
              <a:sym typeface="Arial"/>
            </a:endParaRPr>
          </a:p>
        </p:txBody>
      </p:sp>
      <p:sp>
        <p:nvSpPr>
          <p:cNvPr id="554" name="Google Shape;554;g1066244c191_0_133"/>
          <p:cNvSpPr/>
          <p:nvPr/>
        </p:nvSpPr>
        <p:spPr>
          <a:xfrm rot="10800000" flipH="1">
            <a:off x="5050475" y="1024007"/>
            <a:ext cx="811836" cy="29446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55" name="Google Shape;555;g1066244c191_0_133"/>
          <p:cNvSpPr/>
          <p:nvPr/>
        </p:nvSpPr>
        <p:spPr>
          <a:xfrm rot="10800000">
            <a:off x="10334499" y="947808"/>
            <a:ext cx="806652" cy="43264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56" name="Google Shape;556;g1066244c191_0_133"/>
          <p:cNvSpPr/>
          <p:nvPr/>
        </p:nvSpPr>
        <p:spPr>
          <a:xfrm rot="-3788704">
            <a:off x="8003181" y="1401247"/>
            <a:ext cx="806653" cy="432644"/>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57" name="Google Shape;557;g1066244c191_0_133"/>
          <p:cNvSpPr/>
          <p:nvPr/>
        </p:nvSpPr>
        <p:spPr>
          <a:xfrm>
            <a:off x="4407763" y="3990850"/>
            <a:ext cx="48270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Please tell us what you could do, in the following courses, to improve this project.</a:t>
            </a:r>
            <a:endParaRPr sz="1400" b="0" i="0" u="none" strike="noStrike" cap="none">
              <a:solidFill>
                <a:schemeClr val="accent2"/>
              </a:solidFill>
              <a:latin typeface="Arial"/>
              <a:ea typeface="Arial"/>
              <a:cs typeface="Arial"/>
              <a:sym typeface="Arial"/>
            </a:endParaRPr>
          </a:p>
        </p:txBody>
      </p:sp>
      <p:sp>
        <p:nvSpPr>
          <p:cNvPr id="558" name="Google Shape;558;g1066244c191_0_133"/>
          <p:cNvSpPr/>
          <p:nvPr/>
        </p:nvSpPr>
        <p:spPr>
          <a:xfrm rot="5763114" flipH="1">
            <a:off x="4821883" y="3386199"/>
            <a:ext cx="811824" cy="29443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59" name="Google Shape;559;g1066244c191_0_133"/>
          <p:cNvSpPr/>
          <p:nvPr/>
        </p:nvSpPr>
        <p:spPr>
          <a:xfrm rot="5763114" flipH="1">
            <a:off x="7260283" y="3386199"/>
            <a:ext cx="811824" cy="29443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60" name="Google Shape;560;g1066244c191_0_133"/>
          <p:cNvSpPr/>
          <p:nvPr/>
        </p:nvSpPr>
        <p:spPr>
          <a:xfrm rot="9163861" flipH="1">
            <a:off x="8936681" y="3462420"/>
            <a:ext cx="811824" cy="294405"/>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pic>
        <p:nvPicPr>
          <p:cNvPr id="565" name="Google Shape;565;p10"/>
          <p:cNvPicPr preferRelativeResize="0"/>
          <p:nvPr/>
        </p:nvPicPr>
        <p:blipFill rotWithShape="1">
          <a:blip r:embed="rId3">
            <a:alphaModFix/>
          </a:blip>
          <a:srcRect/>
          <a:stretch/>
        </p:blipFill>
        <p:spPr>
          <a:xfrm>
            <a:off x="-2880" y="0"/>
            <a:ext cx="12196080" cy="6855840"/>
          </a:xfrm>
          <a:prstGeom prst="rect">
            <a:avLst/>
          </a:prstGeom>
          <a:noFill/>
          <a:ln>
            <a:noFill/>
          </a:ln>
        </p:spPr>
      </p:pic>
      <p:sp>
        <p:nvSpPr>
          <p:cNvPr id="566" name="Google Shape;566;p10"/>
          <p:cNvSpPr/>
          <p:nvPr/>
        </p:nvSpPr>
        <p:spPr>
          <a:xfrm>
            <a:off x="265320" y="376920"/>
            <a:ext cx="540216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Report accepted in OSF.IO</a:t>
            </a:r>
            <a:endParaRPr sz="2200" b="0" i="0" u="none" strike="noStrike" cap="none">
              <a:solidFill>
                <a:srgbClr val="000000"/>
              </a:solidFill>
              <a:latin typeface="Arial"/>
              <a:ea typeface="Arial"/>
              <a:cs typeface="Arial"/>
              <a:sym typeface="Arial"/>
            </a:endParaRPr>
          </a:p>
        </p:txBody>
      </p:sp>
      <p:sp>
        <p:nvSpPr>
          <p:cNvPr id="567" name="Google Shape;567;p10"/>
          <p:cNvSpPr/>
          <p:nvPr/>
        </p:nvSpPr>
        <p:spPr>
          <a:xfrm rot="10800000" flipH="1">
            <a:off x="4321521" y="468155"/>
            <a:ext cx="945756" cy="83916"/>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68" name="Google Shape;568;p10"/>
          <p:cNvSpPr/>
          <p:nvPr/>
        </p:nvSpPr>
        <p:spPr>
          <a:xfrm>
            <a:off x="4971720" y="336600"/>
            <a:ext cx="2402700" cy="3027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569" name="Google Shape;569;p10"/>
          <p:cNvSpPr/>
          <p:nvPr/>
        </p:nvSpPr>
        <p:spPr>
          <a:xfrm>
            <a:off x="2623800" y="2240875"/>
            <a:ext cx="3649500" cy="516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Include the report citation</a:t>
            </a:r>
            <a:br>
              <a:rPr lang="en-US" sz="1800" b="0" i="0" u="none" strike="noStrike" cap="none">
                <a:solidFill>
                  <a:schemeClr val="accent2"/>
                </a:solidFill>
                <a:latin typeface="Arial"/>
                <a:ea typeface="Arial"/>
                <a:cs typeface="Arial"/>
                <a:sym typeface="Arial"/>
              </a:rPr>
            </a:br>
            <a:r>
              <a:rPr lang="en-US" sz="1400" b="0" i="1" u="none" strike="noStrike" cap="none">
                <a:solidFill>
                  <a:schemeClr val="accent2"/>
                </a:solidFill>
                <a:latin typeface="Arial"/>
                <a:ea typeface="Arial"/>
                <a:cs typeface="Arial"/>
                <a:sym typeface="Arial"/>
              </a:rPr>
              <a:t>in OSF PREPRINTS and the link. No, not in OSF projects, it is in OSF Preprints.</a:t>
            </a:r>
            <a:endParaRPr sz="1400" b="0" i="0" u="none" strike="noStrike" cap="none">
              <a:solidFill>
                <a:schemeClr val="accent2"/>
              </a:solidFill>
              <a:latin typeface="Arial"/>
              <a:ea typeface="Arial"/>
              <a:cs typeface="Arial"/>
              <a:sym typeface="Arial"/>
            </a:endParaRPr>
          </a:p>
        </p:txBody>
      </p:sp>
      <p:sp>
        <p:nvSpPr>
          <p:cNvPr id="570" name="Google Shape;570;p10"/>
          <p:cNvSpPr/>
          <p:nvPr/>
        </p:nvSpPr>
        <p:spPr>
          <a:xfrm rot="10800000" flipH="1">
            <a:off x="2087873" y="2693743"/>
            <a:ext cx="618840" cy="48951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71" name="Google Shape;571;p10"/>
          <p:cNvSpPr/>
          <p:nvPr/>
        </p:nvSpPr>
        <p:spPr>
          <a:xfrm>
            <a:off x="418325" y="3107875"/>
            <a:ext cx="6126000" cy="912600"/>
          </a:xfrm>
          <a:prstGeom prst="rect">
            <a:avLst/>
          </a:prstGeom>
          <a:noFill/>
          <a:ln>
            <a:noFill/>
          </a:ln>
        </p:spPr>
        <p:txBody>
          <a:bodyPr spcFirstLastPara="1" wrap="square" lIns="90000" tIns="45000" rIns="90000" bIns="450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2200" b="0" i="0" u="none" strike="noStrike" cap="none">
                <a:solidFill>
                  <a:srgbClr val="001E33"/>
                </a:solidFill>
                <a:latin typeface="Arial"/>
                <a:ea typeface="Arial"/>
                <a:cs typeface="Arial"/>
                <a:sym typeface="Arial"/>
              </a:rPr>
              <a:t>Julián Ramírez, Andrés Salazar, Simón Marín, Mauricio Toro. Energy and Storage Optimization in Precision Livestock Farming. Technical Report, Universidad EAFIT, 2021. https://doi.org/10.31219/osf.io/du8yt</a:t>
            </a:r>
            <a:endParaRPr sz="2200" b="0" i="0" u="none" strike="noStrike" cap="none">
              <a:solidFill>
                <a:srgbClr val="001E33"/>
              </a:solidFill>
              <a:latin typeface="Arial"/>
              <a:ea typeface="Arial"/>
              <a:cs typeface="Arial"/>
              <a:sym typeface="Arial"/>
            </a:endParaRPr>
          </a:p>
        </p:txBody>
      </p:sp>
      <p:sp>
        <p:nvSpPr>
          <p:cNvPr id="572" name="Google Shape;572;p10"/>
          <p:cNvSpPr/>
          <p:nvPr/>
        </p:nvSpPr>
        <p:spPr>
          <a:xfrm>
            <a:off x="2640426" y="5215875"/>
            <a:ext cx="3508800" cy="516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Include a screenshot of your published report on osf.io and remove the circle</a:t>
            </a:r>
            <a:endParaRPr sz="1400" b="0" i="0" u="none" strike="noStrike" cap="none">
              <a:solidFill>
                <a:schemeClr val="accent2"/>
              </a:solidFill>
              <a:latin typeface="Arial"/>
              <a:ea typeface="Arial"/>
              <a:cs typeface="Arial"/>
              <a:sym typeface="Arial"/>
            </a:endParaRPr>
          </a:p>
        </p:txBody>
      </p:sp>
      <p:sp>
        <p:nvSpPr>
          <p:cNvPr id="573" name="Google Shape;573;p10"/>
          <p:cNvSpPr/>
          <p:nvPr/>
        </p:nvSpPr>
        <p:spPr>
          <a:xfrm>
            <a:off x="8229600" y="124200"/>
            <a:ext cx="2114640" cy="5158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575" name="Google Shape;575;p10"/>
          <p:cNvSpPr/>
          <p:nvPr/>
        </p:nvSpPr>
        <p:spPr>
          <a:xfrm flipH="1">
            <a:off x="7405536" y="5261857"/>
            <a:ext cx="530658" cy="83305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76" name="Google Shape;576;p10"/>
          <p:cNvSpPr/>
          <p:nvPr/>
        </p:nvSpPr>
        <p:spPr>
          <a:xfrm>
            <a:off x="5509326" y="6128750"/>
            <a:ext cx="34254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Include monitors and teachers among the authors, please.</a:t>
            </a:r>
            <a:endParaRPr sz="1400" b="0" i="0" u="none" strike="noStrike" cap="none">
              <a:solidFill>
                <a:schemeClr val="accent2"/>
              </a:solidFill>
              <a:latin typeface="Arial"/>
              <a:ea typeface="Arial"/>
              <a:cs typeface="Arial"/>
              <a:sym typeface="Arial"/>
            </a:endParaRPr>
          </a:p>
        </p:txBody>
      </p:sp>
      <p:pic>
        <p:nvPicPr>
          <p:cNvPr id="577" name="Google Shape;577;p10"/>
          <p:cNvPicPr preferRelativeResize="0"/>
          <p:nvPr/>
        </p:nvPicPr>
        <p:blipFill rotWithShape="1">
          <a:blip r:embed="rId4">
            <a:alphaModFix/>
          </a:blip>
          <a:srcRect/>
          <a:stretch/>
        </p:blipFill>
        <p:spPr>
          <a:xfrm>
            <a:off x="6431576" y="1829064"/>
            <a:ext cx="5550945" cy="3615400"/>
          </a:xfrm>
          <a:prstGeom prst="rect">
            <a:avLst/>
          </a:prstGeom>
          <a:noFill/>
          <a:ln>
            <a:noFill/>
          </a:ln>
        </p:spPr>
      </p:pic>
      <p:sp>
        <p:nvSpPr>
          <p:cNvPr id="578" name="Google Shape;578;p10"/>
          <p:cNvSpPr/>
          <p:nvPr/>
        </p:nvSpPr>
        <p:spPr>
          <a:xfrm flipH="1">
            <a:off x="5920511" y="4581882"/>
            <a:ext cx="530658" cy="83305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79" name="Google Shape;579;p10"/>
          <p:cNvSpPr txBox="1"/>
          <p:nvPr/>
        </p:nvSpPr>
        <p:spPr>
          <a:xfrm>
            <a:off x="926000" y="6046350"/>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
        <p:nvSpPr>
          <p:cNvPr id="580" name="Google Shape;580;p10"/>
          <p:cNvSpPr/>
          <p:nvPr/>
        </p:nvSpPr>
        <p:spPr>
          <a:xfrm>
            <a:off x="4321529" y="105740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Delete this slide if your report was not submitted to OSF.</a:t>
            </a:r>
            <a:endParaRPr sz="1400" b="0" i="0" u="none" strike="noStrike" cap="none">
              <a:solidFill>
                <a:schemeClr val="accent2"/>
              </a:solidFill>
              <a:latin typeface="Arial"/>
              <a:ea typeface="Arial"/>
              <a:cs typeface="Arial"/>
              <a:sym typeface="Arial"/>
            </a:endParaRPr>
          </a:p>
        </p:txBody>
      </p:sp>
      <p:sp>
        <p:nvSpPr>
          <p:cNvPr id="583" name="Google Shape;583;p10"/>
          <p:cNvSpPr/>
          <p:nvPr/>
        </p:nvSpPr>
        <p:spPr>
          <a:xfrm rot="9395086" flipH="1">
            <a:off x="8474505" y="1542496"/>
            <a:ext cx="618825" cy="4895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84" name="Google Shape;584;p10"/>
          <p:cNvSpPr/>
          <p:nvPr/>
        </p:nvSpPr>
        <p:spPr>
          <a:xfrm>
            <a:off x="8413304" y="94210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This is an example screenshot </a:t>
            </a:r>
            <a:br>
              <a:rPr lang="en-US" sz="1400" b="0" i="1" u="none" strike="noStrike" cap="none">
                <a:solidFill>
                  <a:schemeClr val="accent2"/>
                </a:solidFill>
                <a:latin typeface="Arial"/>
                <a:ea typeface="Arial"/>
                <a:cs typeface="Arial"/>
                <a:sym typeface="Arial"/>
              </a:rPr>
            </a:br>
            <a:r>
              <a:rPr lang="en-US" sz="1400" b="0" i="1" u="none" strike="noStrike" cap="none">
                <a:solidFill>
                  <a:schemeClr val="accent2"/>
                </a:solidFill>
                <a:latin typeface="Arial"/>
                <a:ea typeface="Arial"/>
                <a:cs typeface="Arial"/>
                <a:sym typeface="Arial"/>
              </a:rPr>
              <a:t>from a previous report</a:t>
            </a:r>
            <a:endParaRPr sz="1400" b="0" i="0" u="none" strike="noStrike" cap="none">
              <a:solidFill>
                <a:schemeClr val="accent2"/>
              </a:solidFill>
              <a:latin typeface="Arial"/>
              <a:ea typeface="Arial"/>
              <a:cs typeface="Arial"/>
              <a:sym typeface="Arial"/>
            </a:endParaRPr>
          </a:p>
        </p:txBody>
      </p:sp>
      <p:sp>
        <p:nvSpPr>
          <p:cNvPr id="585" name="Google Shape;585;p10"/>
          <p:cNvSpPr/>
          <p:nvPr/>
        </p:nvSpPr>
        <p:spPr>
          <a:xfrm>
            <a:off x="6751675" y="1710075"/>
            <a:ext cx="1339800" cy="424800"/>
          </a:xfrm>
          <a:prstGeom prst="ellipse">
            <a:avLst/>
          </a:prstGeom>
          <a:noFill/>
          <a:ln w="19050" cap="flat" cmpd="sng">
            <a:solidFill>
              <a:srgbClr val="ED7D3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pic>
        <p:nvPicPr>
          <p:cNvPr id="590" name="Google Shape;590;gadd317ae2b_0_117"/>
          <p:cNvPicPr preferRelativeResize="0"/>
          <p:nvPr/>
        </p:nvPicPr>
        <p:blipFill rotWithShape="1">
          <a:blip r:embed="rId3">
            <a:alphaModFix/>
          </a:blip>
          <a:srcRect l="20134"/>
          <a:stretch/>
        </p:blipFill>
        <p:spPr>
          <a:xfrm>
            <a:off x="-47400" y="0"/>
            <a:ext cx="9787201" cy="6893125"/>
          </a:xfrm>
          <a:prstGeom prst="rect">
            <a:avLst/>
          </a:prstGeom>
          <a:noFill/>
          <a:ln>
            <a:noFill/>
          </a:ln>
        </p:spPr>
      </p:pic>
      <p:sp>
        <p:nvSpPr>
          <p:cNvPr id="591" name="Google Shape;591;gadd317ae2b_0_117"/>
          <p:cNvSpPr/>
          <p:nvPr/>
        </p:nvSpPr>
        <p:spPr>
          <a:xfrm>
            <a:off x="-53831" y="-8709"/>
            <a:ext cx="12254399" cy="6866700"/>
          </a:xfrm>
          <a:prstGeom prst="rect">
            <a:avLst/>
          </a:prstGeom>
          <a:gradFill>
            <a:gsLst>
              <a:gs pos="0">
                <a:srgbClr val="FFFFFF">
                  <a:alpha val="0"/>
                </a:srgbClr>
              </a:gs>
              <a:gs pos="57000">
                <a:schemeClr val="lt1"/>
              </a:gs>
              <a:gs pos="100000">
                <a:schemeClr val="lt1"/>
              </a:gs>
            </a:gsLst>
            <a:lin ang="0" scaled="0"/>
          </a:gra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6000"/>
              <a:buFont typeface="Arial"/>
              <a:buNone/>
            </a:pPr>
            <a:r>
              <a:rPr lang="en-US" sz="6000" b="0" i="0" u="none" strike="noStrike" cap="none">
                <a:solidFill>
                  <a:srgbClr val="001E33"/>
                </a:solidFill>
                <a:latin typeface="Arial"/>
                <a:ea typeface="Arial"/>
                <a:cs typeface="Arial"/>
                <a:sym typeface="Arial"/>
              </a:rPr>
              <a:t>THANK YOU!</a:t>
            </a:r>
            <a:r>
              <a:rPr lang="en-US" sz="6000" b="0" i="0" u="none" strike="noStrike" cap="none">
                <a:solidFill>
                  <a:schemeClr val="lt1"/>
                </a:solidFill>
                <a:latin typeface="Arial"/>
                <a:ea typeface="Arial"/>
                <a:cs typeface="Arial"/>
                <a:sym typeface="Arial"/>
              </a:rPr>
              <a:t>!!</a:t>
            </a:r>
            <a:endParaRPr sz="6000" b="0" i="0" u="none" strike="noStrike" cap="none">
              <a:solidFill>
                <a:schemeClr val="lt1"/>
              </a:solidFill>
              <a:latin typeface="Arial"/>
              <a:ea typeface="Arial"/>
              <a:cs typeface="Arial"/>
              <a:sym typeface="Arial"/>
            </a:endParaRPr>
          </a:p>
        </p:txBody>
      </p:sp>
      <p:sp>
        <p:nvSpPr>
          <p:cNvPr id="592" name="Google Shape;592;gadd317ae2b_0_117"/>
          <p:cNvSpPr txBox="1"/>
          <p:nvPr/>
        </p:nvSpPr>
        <p:spPr>
          <a:xfrm>
            <a:off x="5046225" y="4020625"/>
            <a:ext cx="6945600" cy="1261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2000"/>
              <a:buFont typeface="Arial"/>
              <a:buNone/>
            </a:pPr>
            <a:r>
              <a:rPr lang="en-US" sz="2500" b="1" i="0" u="none" strike="noStrike" cap="none">
                <a:solidFill>
                  <a:srgbClr val="001E33"/>
                </a:solidFill>
                <a:latin typeface="Arial"/>
                <a:ea typeface="Arial"/>
                <a:cs typeface="Arial"/>
                <a:sym typeface="Arial"/>
              </a:rPr>
              <a:t>With the support of </a:t>
            </a:r>
            <a:endParaRPr sz="19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r>
              <a:rPr lang="en-US" sz="2200" b="0" i="0" u="none" strike="noStrike" cap="none">
                <a:solidFill>
                  <a:srgbClr val="001E33"/>
                </a:solidFill>
                <a:latin typeface="Arial"/>
                <a:ea typeface="Arial"/>
                <a:cs typeface="Arial"/>
                <a:sym typeface="Arial"/>
              </a:rPr>
              <a:t>The first two authors were supported by the Sapiencia grant, financed by the municipality of Medellín. All authors are grateful to the Vice Rector's Office for Discovery and Creation, Universidad EAFIT, for their support in this research.</a:t>
            </a:r>
            <a:endParaRPr sz="22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endParaRPr sz="2200" b="0" i="0" u="none" strike="noStrike" cap="none">
              <a:solidFill>
                <a:schemeClr val="dk1"/>
              </a:solidFill>
              <a:latin typeface="Calibri"/>
              <a:ea typeface="Calibri"/>
              <a:cs typeface="Calibri"/>
              <a:sym typeface="Calibri"/>
            </a:endParaRPr>
          </a:p>
        </p:txBody>
      </p:sp>
      <p:sp>
        <p:nvSpPr>
          <p:cNvPr id="593" name="Google Shape;593;gadd317ae2b_0_117"/>
          <p:cNvSpPr/>
          <p:nvPr/>
        </p:nvSpPr>
        <p:spPr>
          <a:xfrm>
            <a:off x="3546885" y="2762675"/>
            <a:ext cx="3425400" cy="729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Don't forget your scholarship acknowledgements (if you have one) For others, for those who pay your tuition fees</a:t>
            </a:r>
            <a:endParaRPr sz="1400" b="0" i="0" u="none" strike="noStrike" cap="none">
              <a:solidFill>
                <a:schemeClr val="accent2"/>
              </a:solidFill>
              <a:latin typeface="Arial"/>
              <a:ea typeface="Arial"/>
              <a:cs typeface="Arial"/>
              <a:sym typeface="Arial"/>
            </a:endParaRPr>
          </a:p>
        </p:txBody>
      </p:sp>
      <p:sp>
        <p:nvSpPr>
          <p:cNvPr id="594" name="Google Shape;594;gadd317ae2b_0_117"/>
          <p:cNvSpPr/>
          <p:nvPr/>
        </p:nvSpPr>
        <p:spPr>
          <a:xfrm rot="10800000">
            <a:off x="6307580" y="3556275"/>
            <a:ext cx="324270" cy="84304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95" name="Google Shape;595;gadd317ae2b_0_117"/>
          <p:cNvSpPr/>
          <p:nvPr/>
        </p:nvSpPr>
        <p:spPr>
          <a:xfrm>
            <a:off x="5249940" y="102434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596" name="Google Shape;596;gadd317ae2b_0_117"/>
          <p:cNvSpPr txBox="1"/>
          <p:nvPr/>
        </p:nvSpPr>
        <p:spPr>
          <a:xfrm>
            <a:off x="8236550" y="60702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
        <p:nvSpPr>
          <p:cNvPr id="597" name="Google Shape;597;gadd317ae2b_0_117"/>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598" name="Google Shape;598;gadd317ae2b_0_117"/>
          <p:cNvSpPr/>
          <p:nvPr/>
        </p:nvSpPr>
        <p:spPr>
          <a:xfrm rot="10800000" flipH="1">
            <a:off x="2539475" y="566310"/>
            <a:ext cx="800658" cy="76383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99" name="Google Shape;599;gadd317ae2b_0_117"/>
          <p:cNvSpPr/>
          <p:nvPr/>
        </p:nvSpPr>
        <p:spPr>
          <a:xfrm>
            <a:off x="2950660" y="11987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B45F06"/>
                </a:solidFill>
                <a:latin typeface="Arial"/>
                <a:ea typeface="Arial"/>
                <a:cs typeface="Arial"/>
                <a:sym typeface="Arial"/>
              </a:rPr>
              <a:t>You can change this picture</a:t>
            </a:r>
            <a:endParaRPr sz="1400" b="0" i="0" u="none" strike="noStrike" cap="none">
              <a:solidFill>
                <a:srgbClr val="B45F06"/>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2"/>
          <p:cNvPicPr preferRelativeResize="0"/>
          <p:nvPr/>
        </p:nvPicPr>
        <p:blipFill rotWithShape="1">
          <a:blip r:embed="rId3">
            <a:alphaModFix/>
          </a:blip>
          <a:srcRect/>
          <a:stretch/>
        </p:blipFill>
        <p:spPr>
          <a:xfrm>
            <a:off x="-2880" y="0"/>
            <a:ext cx="12196080" cy="6855840"/>
          </a:xfrm>
          <a:prstGeom prst="rect">
            <a:avLst/>
          </a:prstGeom>
          <a:noFill/>
          <a:ln>
            <a:noFill/>
          </a:ln>
        </p:spPr>
      </p:pic>
      <p:sp>
        <p:nvSpPr>
          <p:cNvPr id="202" name="Google Shape;202;p2"/>
          <p:cNvSpPr/>
          <p:nvPr/>
        </p:nvSpPr>
        <p:spPr>
          <a:xfrm>
            <a:off x="265329" y="376925"/>
            <a:ext cx="48825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Presentation of the team</a:t>
            </a:r>
            <a:endParaRPr sz="2200" b="0" i="0" u="none" strike="noStrike" cap="none">
              <a:solidFill>
                <a:srgbClr val="000000"/>
              </a:solidFill>
              <a:latin typeface="Arial"/>
              <a:ea typeface="Arial"/>
              <a:cs typeface="Arial"/>
              <a:sym typeface="Arial"/>
            </a:endParaRPr>
          </a:p>
        </p:txBody>
      </p:sp>
      <p:grpSp>
        <p:nvGrpSpPr>
          <p:cNvPr id="205" name="Google Shape;205;p2"/>
          <p:cNvGrpSpPr/>
          <p:nvPr/>
        </p:nvGrpSpPr>
        <p:grpSpPr>
          <a:xfrm>
            <a:off x="9052560" y="1645920"/>
            <a:ext cx="2833920" cy="2742480"/>
            <a:chOff x="9052560" y="1645920"/>
            <a:chExt cx="2833920" cy="2742480"/>
          </a:xfrm>
        </p:grpSpPr>
        <p:pic>
          <p:nvPicPr>
            <p:cNvPr id="206" name="Google Shape;206;p2"/>
            <p:cNvPicPr preferRelativeResize="0"/>
            <p:nvPr/>
          </p:nvPicPr>
          <p:blipFill rotWithShape="1">
            <a:blip r:embed="rId4">
              <a:alphaModFix/>
            </a:blip>
            <a:srcRect/>
            <a:stretch/>
          </p:blipFill>
          <p:spPr>
            <a:xfrm>
              <a:off x="9219240" y="1757160"/>
              <a:ext cx="2507760" cy="2486880"/>
            </a:xfrm>
            <a:prstGeom prst="rect">
              <a:avLst/>
            </a:prstGeom>
            <a:noFill/>
            <a:ln>
              <a:noFill/>
            </a:ln>
          </p:spPr>
        </p:pic>
        <p:sp>
          <p:nvSpPr>
            <p:cNvPr id="207" name="Google Shape;207;p2"/>
            <p:cNvSpPr/>
            <p:nvPr/>
          </p:nvSpPr>
          <p:spPr>
            <a:xfrm>
              <a:off x="9052560" y="1645920"/>
              <a:ext cx="2833920" cy="2742480"/>
            </a:xfrm>
            <a:custGeom>
              <a:avLst/>
              <a:gdLst/>
              <a:ahLst/>
              <a:cxnLst/>
              <a:rect l="l" t="t" r="r" b="b"/>
              <a:pathLst>
                <a:path w="7875" h="7621" extrusionOk="0">
                  <a:moveTo>
                    <a:pt x="5464" y="1278"/>
                  </a:moveTo>
                  <a:cubicBezTo>
                    <a:pt x="4998" y="997"/>
                    <a:pt x="4541" y="870"/>
                    <a:pt x="4003" y="870"/>
                  </a:cubicBezTo>
                  <a:cubicBezTo>
                    <a:pt x="3465" y="870"/>
                    <a:pt x="3008" y="997"/>
                    <a:pt x="2542" y="1278"/>
                  </a:cubicBezTo>
                  <a:cubicBezTo>
                    <a:pt x="2076" y="1559"/>
                    <a:pt x="1742" y="1908"/>
                    <a:pt x="1473" y="2394"/>
                  </a:cubicBezTo>
                  <a:cubicBezTo>
                    <a:pt x="1204" y="2880"/>
                    <a:pt x="1082" y="3357"/>
                    <a:pt x="1082" y="3918"/>
                  </a:cubicBezTo>
                  <a:cubicBezTo>
                    <a:pt x="1082" y="4479"/>
                    <a:pt x="1204" y="4956"/>
                    <a:pt x="1473" y="5442"/>
                  </a:cubicBezTo>
                  <a:cubicBezTo>
                    <a:pt x="1742" y="5928"/>
                    <a:pt x="2076" y="6277"/>
                    <a:pt x="2542" y="6558"/>
                  </a:cubicBezTo>
                  <a:cubicBezTo>
                    <a:pt x="3008" y="6839"/>
                    <a:pt x="3465" y="6967"/>
                    <a:pt x="4003" y="6967"/>
                  </a:cubicBezTo>
                  <a:cubicBezTo>
                    <a:pt x="4541" y="6967"/>
                    <a:pt x="4998" y="6839"/>
                    <a:pt x="5464" y="6558"/>
                  </a:cubicBezTo>
                  <a:cubicBezTo>
                    <a:pt x="5930" y="6277"/>
                    <a:pt x="6264" y="5928"/>
                    <a:pt x="6533" y="5442"/>
                  </a:cubicBezTo>
                  <a:cubicBezTo>
                    <a:pt x="6802" y="4956"/>
                    <a:pt x="6925" y="4479"/>
                    <a:pt x="6925" y="3918"/>
                  </a:cubicBezTo>
                  <a:cubicBezTo>
                    <a:pt x="6925" y="3357"/>
                    <a:pt x="6802" y="2880"/>
                    <a:pt x="6533" y="2394"/>
                  </a:cubicBezTo>
                  <a:cubicBezTo>
                    <a:pt x="6264" y="1908"/>
                    <a:pt x="5930" y="1559"/>
                    <a:pt x="5464" y="1278"/>
                  </a:cubicBezTo>
                  <a:moveTo>
                    <a:pt x="0" y="7620"/>
                  </a:moveTo>
                  <a:lnTo>
                    <a:pt x="0" y="0"/>
                  </a:lnTo>
                  <a:lnTo>
                    <a:pt x="7874" y="0"/>
                  </a:lnTo>
                  <a:lnTo>
                    <a:pt x="7874" y="7620"/>
                  </a:lnTo>
                  <a:lnTo>
                    <a:pt x="0" y="7620"/>
                  </a:lnTo>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8" name="Google Shape;208;p2"/>
          <p:cNvSpPr/>
          <p:nvPr/>
        </p:nvSpPr>
        <p:spPr>
          <a:xfrm>
            <a:off x="728640" y="1900800"/>
            <a:ext cx="2102100" cy="2193600"/>
          </a:xfrm>
          <a:prstGeom prst="ellipse">
            <a:avLst/>
          </a:prstGeom>
          <a:solidFill>
            <a:srgbClr val="00AA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2"/>
          <p:cNvSpPr/>
          <p:nvPr/>
        </p:nvSpPr>
        <p:spPr>
          <a:xfrm>
            <a:off x="3599280" y="1903680"/>
            <a:ext cx="2102040" cy="2193480"/>
          </a:xfrm>
          <a:prstGeom prst="ellipse">
            <a:avLst/>
          </a:prstGeom>
          <a:solidFill>
            <a:srgbClr val="00AA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2"/>
          <p:cNvSpPr/>
          <p:nvPr/>
        </p:nvSpPr>
        <p:spPr>
          <a:xfrm>
            <a:off x="9349125" y="4180675"/>
            <a:ext cx="2623200" cy="7599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Mauricio Toro</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a:solidFill>
                  <a:srgbClr val="001E33"/>
                </a:solidFill>
              </a:rPr>
              <a:t>Data preparation</a:t>
            </a:r>
            <a:endParaRPr sz="2200" b="0" i="0" u="none" strike="noStrike" cap="none">
              <a:solidFill>
                <a:srgbClr val="001E33"/>
              </a:solidFill>
              <a:latin typeface="Arial"/>
              <a:ea typeface="Arial"/>
              <a:cs typeface="Arial"/>
              <a:sym typeface="Arial"/>
            </a:endParaRPr>
          </a:p>
        </p:txBody>
      </p:sp>
      <p:sp>
        <p:nvSpPr>
          <p:cNvPr id="211" name="Google Shape;211;p2"/>
          <p:cNvSpPr/>
          <p:nvPr/>
        </p:nvSpPr>
        <p:spPr>
          <a:xfrm>
            <a:off x="3323567" y="4180680"/>
            <a:ext cx="2700257" cy="178365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dirty="0">
                <a:solidFill>
                  <a:srgbClr val="001E33"/>
                </a:solidFill>
                <a:latin typeface="Arial"/>
                <a:ea typeface="Arial"/>
                <a:cs typeface="Arial"/>
                <a:sym typeface="Arial"/>
              </a:rPr>
              <a:t>Santiago </a:t>
            </a:r>
            <a:r>
              <a:rPr lang="en-US" sz="2200" b="1" i="0" u="none" strike="noStrike" cap="none" dirty="0" err="1">
                <a:solidFill>
                  <a:srgbClr val="001E33"/>
                </a:solidFill>
                <a:latin typeface="Arial"/>
                <a:ea typeface="Arial"/>
                <a:cs typeface="Arial"/>
                <a:sym typeface="Arial"/>
              </a:rPr>
              <a:t>Celis</a:t>
            </a:r>
            <a:r>
              <a:rPr lang="en-US" sz="2200" b="1" i="0" u="none" strike="noStrike" cap="none" dirty="0">
                <a:solidFill>
                  <a:srgbClr val="001E33"/>
                </a:solidFill>
                <a:latin typeface="Arial"/>
                <a:ea typeface="Arial"/>
                <a:cs typeface="Arial"/>
                <a:sym typeface="Arial"/>
              </a:rPr>
              <a:t> </a:t>
            </a:r>
            <a:r>
              <a:rPr lang="en-US" sz="2200" b="1" i="0" u="none" strike="noStrike" cap="none" dirty="0" err="1">
                <a:solidFill>
                  <a:srgbClr val="001E33"/>
                </a:solidFill>
                <a:latin typeface="Arial"/>
                <a:ea typeface="Arial"/>
                <a:cs typeface="Arial"/>
                <a:sym typeface="Arial"/>
              </a:rPr>
              <a:t>Loiaza</a:t>
            </a:r>
            <a:endParaRPr lang="en-US" sz="2200" b="1" i="0" u="none" strike="noStrike" cap="none" dirty="0">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dirty="0">
                <a:solidFill>
                  <a:srgbClr val="001E33"/>
                </a:solidFill>
              </a:rPr>
              <a:t>Research, Technical report</a:t>
            </a:r>
            <a:endParaRPr sz="2200" b="0" i="0" u="none" strike="noStrike" cap="none" dirty="0">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dirty="0">
              <a:solidFill>
                <a:srgbClr val="000000"/>
              </a:solidFill>
              <a:latin typeface="Arial"/>
              <a:ea typeface="Arial"/>
              <a:cs typeface="Arial"/>
              <a:sym typeface="Arial"/>
            </a:endParaRPr>
          </a:p>
        </p:txBody>
      </p:sp>
      <p:sp>
        <p:nvSpPr>
          <p:cNvPr id="212" name="Google Shape;212;p2"/>
          <p:cNvSpPr/>
          <p:nvPr/>
        </p:nvSpPr>
        <p:spPr>
          <a:xfrm>
            <a:off x="219675" y="4180680"/>
            <a:ext cx="3051339" cy="178365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spc="-10" dirty="0">
                <a:solidFill>
                  <a:srgbClr val="001E33"/>
                </a:solidFill>
                <a:latin typeface="Arial"/>
                <a:cs typeface="Arial"/>
              </a:rPr>
              <a:t>Maximiliano </a:t>
            </a:r>
            <a:r>
              <a:rPr lang="en-US" sz="2200" b="1" dirty="0">
                <a:solidFill>
                  <a:srgbClr val="001E33"/>
                </a:solidFill>
                <a:latin typeface="Arial"/>
                <a:cs typeface="Arial"/>
              </a:rPr>
              <a:t>Sanchez</a:t>
            </a:r>
            <a:r>
              <a:rPr lang="en-US" sz="2200" b="1" spc="-75" dirty="0">
                <a:solidFill>
                  <a:srgbClr val="001E33"/>
                </a:solidFill>
                <a:latin typeface="Arial"/>
                <a:cs typeface="Arial"/>
              </a:rPr>
              <a:t> </a:t>
            </a:r>
            <a:r>
              <a:rPr lang="en-US" sz="2200" b="1" spc="-20" dirty="0">
                <a:solidFill>
                  <a:srgbClr val="001E33"/>
                </a:solidFill>
                <a:latin typeface="Arial"/>
                <a:cs typeface="Arial"/>
              </a:rPr>
              <a:t>Lara </a:t>
            </a:r>
            <a:br>
              <a:rPr lang="en-US" sz="2200" spc="-20" dirty="0">
                <a:solidFill>
                  <a:srgbClr val="001E33"/>
                </a:solidFill>
              </a:rPr>
            </a:br>
            <a:r>
              <a:rPr lang="en-US" sz="2200" spc="-20" dirty="0">
                <a:solidFill>
                  <a:srgbClr val="001E33"/>
                </a:solidFill>
              </a:rPr>
              <a:t>Code, Technical Report, Leadership, and slides</a:t>
            </a:r>
            <a:endParaRPr sz="2200" b="0" i="0" u="none" strike="noStrike" cap="none" dirty="0">
              <a:solidFill>
                <a:srgbClr val="001E33"/>
              </a:solidFill>
              <a:latin typeface="Arial"/>
              <a:ea typeface="Arial"/>
              <a:cs typeface="Arial"/>
              <a:sym typeface="Arial"/>
            </a:endParaRPr>
          </a:p>
        </p:txBody>
      </p:sp>
      <p:pic>
        <p:nvPicPr>
          <p:cNvPr id="218" name="Google Shape;218;p2"/>
          <p:cNvPicPr preferRelativeResize="0"/>
          <p:nvPr/>
        </p:nvPicPr>
        <p:blipFill rotWithShape="1">
          <a:blip r:embed="rId5">
            <a:alphaModFix/>
          </a:blip>
          <a:srcRect/>
          <a:stretch/>
        </p:blipFill>
        <p:spPr>
          <a:xfrm>
            <a:off x="182880" y="6089760"/>
            <a:ext cx="621000" cy="621000"/>
          </a:xfrm>
          <a:prstGeom prst="rect">
            <a:avLst/>
          </a:prstGeom>
          <a:noFill/>
          <a:ln>
            <a:noFill/>
          </a:ln>
        </p:spPr>
      </p:pic>
      <p:sp>
        <p:nvSpPr>
          <p:cNvPr id="220" name="Google Shape;220;p2"/>
          <p:cNvSpPr/>
          <p:nvPr/>
        </p:nvSpPr>
        <p:spPr>
          <a:xfrm>
            <a:off x="6023825" y="4180675"/>
            <a:ext cx="33312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Andrea Serna</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a:solidFill>
                  <a:srgbClr val="001E33"/>
                </a:solidFill>
              </a:rPr>
              <a:t>Literature review</a:t>
            </a:r>
            <a:endParaRPr sz="2200" b="0"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grpSp>
        <p:nvGrpSpPr>
          <p:cNvPr id="224" name="Google Shape;224;p2"/>
          <p:cNvGrpSpPr/>
          <p:nvPr/>
        </p:nvGrpSpPr>
        <p:grpSpPr>
          <a:xfrm>
            <a:off x="5971272" y="1633070"/>
            <a:ext cx="3383640" cy="2652120"/>
            <a:chOff x="3165097" y="1342520"/>
            <a:chExt cx="3383640" cy="2652120"/>
          </a:xfrm>
        </p:grpSpPr>
        <p:pic>
          <p:nvPicPr>
            <p:cNvPr id="225" name="Google Shape;225;p2"/>
            <p:cNvPicPr preferRelativeResize="0"/>
            <p:nvPr/>
          </p:nvPicPr>
          <p:blipFill rotWithShape="1">
            <a:blip r:embed="rId6">
              <a:alphaModFix/>
            </a:blip>
            <a:srcRect b="16684"/>
            <a:stretch/>
          </p:blipFill>
          <p:spPr>
            <a:xfrm>
              <a:off x="3828475" y="1645926"/>
              <a:ext cx="2056877" cy="2284877"/>
            </a:xfrm>
            <a:prstGeom prst="rect">
              <a:avLst/>
            </a:prstGeom>
            <a:noFill/>
            <a:ln>
              <a:noFill/>
            </a:ln>
          </p:spPr>
        </p:pic>
        <p:sp>
          <p:nvSpPr>
            <p:cNvPr id="226" name="Google Shape;226;p2"/>
            <p:cNvSpPr/>
            <p:nvPr/>
          </p:nvSpPr>
          <p:spPr>
            <a:xfrm>
              <a:off x="3165097" y="1342520"/>
              <a:ext cx="3383640" cy="2652120"/>
            </a:xfrm>
            <a:custGeom>
              <a:avLst/>
              <a:gdLst/>
              <a:ahLst/>
              <a:cxnLst/>
              <a:rect l="l" t="t" r="r" b="b"/>
              <a:pathLst>
                <a:path w="9399" h="7367" extrusionOk="0">
                  <a:moveTo>
                    <a:pt x="1777" y="3847"/>
                  </a:moveTo>
                  <a:lnTo>
                    <a:pt x="1776" y="3847"/>
                  </a:lnTo>
                  <a:lnTo>
                    <a:pt x="1780" y="4006"/>
                  </a:lnTo>
                  <a:lnTo>
                    <a:pt x="1792" y="4166"/>
                  </a:lnTo>
                  <a:lnTo>
                    <a:pt x="1812" y="4324"/>
                  </a:lnTo>
                  <a:lnTo>
                    <a:pt x="1840" y="4481"/>
                  </a:lnTo>
                  <a:lnTo>
                    <a:pt x="1876" y="4636"/>
                  </a:lnTo>
                  <a:lnTo>
                    <a:pt x="1919" y="4789"/>
                  </a:lnTo>
                  <a:lnTo>
                    <a:pt x="1970" y="4939"/>
                  </a:lnTo>
                  <a:lnTo>
                    <a:pt x="2029" y="5086"/>
                  </a:lnTo>
                  <a:lnTo>
                    <a:pt x="2095" y="5230"/>
                  </a:lnTo>
                  <a:lnTo>
                    <a:pt x="2168" y="5371"/>
                  </a:lnTo>
                  <a:lnTo>
                    <a:pt x="2248" y="5507"/>
                  </a:lnTo>
                  <a:lnTo>
                    <a:pt x="2334" y="5638"/>
                  </a:lnTo>
                  <a:lnTo>
                    <a:pt x="2427" y="5765"/>
                  </a:lnTo>
                  <a:lnTo>
                    <a:pt x="2527" y="5886"/>
                  </a:lnTo>
                  <a:lnTo>
                    <a:pt x="2632" y="6002"/>
                  </a:lnTo>
                  <a:lnTo>
                    <a:pt x="2743" y="6111"/>
                  </a:lnTo>
                  <a:lnTo>
                    <a:pt x="2859" y="6215"/>
                  </a:lnTo>
                  <a:lnTo>
                    <a:pt x="2980" y="6312"/>
                  </a:lnTo>
                  <a:lnTo>
                    <a:pt x="3106" y="6402"/>
                  </a:lnTo>
                  <a:lnTo>
                    <a:pt x="3237" y="6486"/>
                  </a:lnTo>
                  <a:lnTo>
                    <a:pt x="3371" y="6562"/>
                  </a:lnTo>
                  <a:lnTo>
                    <a:pt x="3509" y="6631"/>
                  </a:lnTo>
                  <a:lnTo>
                    <a:pt x="3650" y="6692"/>
                  </a:lnTo>
                  <a:lnTo>
                    <a:pt x="3795" y="6745"/>
                  </a:lnTo>
                  <a:lnTo>
                    <a:pt x="3941" y="6790"/>
                  </a:lnTo>
                  <a:lnTo>
                    <a:pt x="4090" y="6827"/>
                  </a:lnTo>
                  <a:lnTo>
                    <a:pt x="4240" y="6856"/>
                  </a:lnTo>
                  <a:lnTo>
                    <a:pt x="4392" y="6877"/>
                  </a:lnTo>
                  <a:lnTo>
                    <a:pt x="4544" y="6890"/>
                  </a:lnTo>
                  <a:lnTo>
                    <a:pt x="4697" y="6894"/>
                  </a:lnTo>
                  <a:lnTo>
                    <a:pt x="4697" y="6894"/>
                  </a:lnTo>
                  <a:lnTo>
                    <a:pt x="4850" y="6890"/>
                  </a:lnTo>
                  <a:lnTo>
                    <a:pt x="5002" y="6877"/>
                  </a:lnTo>
                  <a:lnTo>
                    <a:pt x="5154" y="6856"/>
                  </a:lnTo>
                  <a:lnTo>
                    <a:pt x="5304" y="6827"/>
                  </a:lnTo>
                  <a:lnTo>
                    <a:pt x="5453" y="6790"/>
                  </a:lnTo>
                  <a:lnTo>
                    <a:pt x="5599" y="6745"/>
                  </a:lnTo>
                  <a:lnTo>
                    <a:pt x="5744" y="6691"/>
                  </a:lnTo>
                  <a:lnTo>
                    <a:pt x="5885" y="6630"/>
                  </a:lnTo>
                  <a:lnTo>
                    <a:pt x="6023" y="6561"/>
                  </a:lnTo>
                  <a:lnTo>
                    <a:pt x="6157" y="6485"/>
                  </a:lnTo>
                  <a:lnTo>
                    <a:pt x="6287" y="6402"/>
                  </a:lnTo>
                  <a:lnTo>
                    <a:pt x="6413" y="6312"/>
                  </a:lnTo>
                  <a:lnTo>
                    <a:pt x="6535" y="6214"/>
                  </a:lnTo>
                  <a:lnTo>
                    <a:pt x="6651" y="6111"/>
                  </a:lnTo>
                  <a:lnTo>
                    <a:pt x="6762" y="6001"/>
                  </a:lnTo>
                  <a:lnTo>
                    <a:pt x="6867" y="5885"/>
                  </a:lnTo>
                  <a:lnTo>
                    <a:pt x="6966" y="5764"/>
                  </a:lnTo>
                  <a:lnTo>
                    <a:pt x="7059" y="5637"/>
                  </a:lnTo>
                  <a:lnTo>
                    <a:pt x="7146" y="5506"/>
                  </a:lnTo>
                  <a:lnTo>
                    <a:pt x="7226" y="5370"/>
                  </a:lnTo>
                  <a:lnTo>
                    <a:pt x="7299" y="5229"/>
                  </a:lnTo>
                  <a:lnTo>
                    <a:pt x="7365" y="5085"/>
                  </a:lnTo>
                  <a:lnTo>
                    <a:pt x="7423" y="4938"/>
                  </a:lnTo>
                  <a:lnTo>
                    <a:pt x="7474" y="4788"/>
                  </a:lnTo>
                  <a:lnTo>
                    <a:pt x="7518" y="4635"/>
                  </a:lnTo>
                  <a:lnTo>
                    <a:pt x="7553" y="4480"/>
                  </a:lnTo>
                  <a:lnTo>
                    <a:pt x="7581" y="4323"/>
                  </a:lnTo>
                  <a:lnTo>
                    <a:pt x="7601" y="4165"/>
                  </a:lnTo>
                  <a:lnTo>
                    <a:pt x="7613" y="4005"/>
                  </a:lnTo>
                  <a:lnTo>
                    <a:pt x="7617" y="3846"/>
                  </a:lnTo>
                  <a:lnTo>
                    <a:pt x="7617" y="3846"/>
                  </a:lnTo>
                  <a:lnTo>
                    <a:pt x="7613" y="3687"/>
                  </a:lnTo>
                  <a:lnTo>
                    <a:pt x="7601" y="3527"/>
                  </a:lnTo>
                  <a:lnTo>
                    <a:pt x="7581" y="3369"/>
                  </a:lnTo>
                  <a:lnTo>
                    <a:pt x="7553" y="3212"/>
                  </a:lnTo>
                  <a:lnTo>
                    <a:pt x="7517" y="3057"/>
                  </a:lnTo>
                  <a:lnTo>
                    <a:pt x="7474" y="2904"/>
                  </a:lnTo>
                  <a:lnTo>
                    <a:pt x="7423" y="2754"/>
                  </a:lnTo>
                  <a:lnTo>
                    <a:pt x="7364" y="2607"/>
                  </a:lnTo>
                  <a:lnTo>
                    <a:pt x="7298" y="2463"/>
                  </a:lnTo>
                  <a:lnTo>
                    <a:pt x="7225" y="2322"/>
                  </a:lnTo>
                  <a:lnTo>
                    <a:pt x="7146" y="2186"/>
                  </a:lnTo>
                  <a:lnTo>
                    <a:pt x="7059" y="2055"/>
                  </a:lnTo>
                  <a:lnTo>
                    <a:pt x="6966" y="1928"/>
                  </a:lnTo>
                  <a:lnTo>
                    <a:pt x="6867" y="1807"/>
                  </a:lnTo>
                  <a:lnTo>
                    <a:pt x="6761" y="1691"/>
                  </a:lnTo>
                  <a:lnTo>
                    <a:pt x="6651" y="1582"/>
                  </a:lnTo>
                  <a:lnTo>
                    <a:pt x="6534" y="1478"/>
                  </a:lnTo>
                  <a:lnTo>
                    <a:pt x="6413" y="1381"/>
                  </a:lnTo>
                  <a:lnTo>
                    <a:pt x="6287" y="1291"/>
                  </a:lnTo>
                  <a:lnTo>
                    <a:pt x="6157" y="1207"/>
                  </a:lnTo>
                  <a:lnTo>
                    <a:pt x="6022" y="1131"/>
                  </a:lnTo>
                  <a:lnTo>
                    <a:pt x="5884" y="1062"/>
                  </a:lnTo>
                  <a:lnTo>
                    <a:pt x="5743" y="1001"/>
                  </a:lnTo>
                  <a:lnTo>
                    <a:pt x="5599" y="948"/>
                  </a:lnTo>
                  <a:lnTo>
                    <a:pt x="5453" y="903"/>
                  </a:lnTo>
                  <a:lnTo>
                    <a:pt x="5304" y="866"/>
                  </a:lnTo>
                  <a:lnTo>
                    <a:pt x="5154" y="837"/>
                  </a:lnTo>
                  <a:lnTo>
                    <a:pt x="5002" y="816"/>
                  </a:lnTo>
                  <a:lnTo>
                    <a:pt x="4850" y="803"/>
                  </a:lnTo>
                  <a:lnTo>
                    <a:pt x="4697" y="799"/>
                  </a:lnTo>
                  <a:lnTo>
                    <a:pt x="4697" y="799"/>
                  </a:lnTo>
                  <a:lnTo>
                    <a:pt x="4544" y="803"/>
                  </a:lnTo>
                  <a:lnTo>
                    <a:pt x="4392" y="816"/>
                  </a:lnTo>
                  <a:lnTo>
                    <a:pt x="4240" y="837"/>
                  </a:lnTo>
                  <a:lnTo>
                    <a:pt x="4090" y="866"/>
                  </a:lnTo>
                  <a:lnTo>
                    <a:pt x="3941" y="903"/>
                  </a:lnTo>
                  <a:lnTo>
                    <a:pt x="3794" y="948"/>
                  </a:lnTo>
                  <a:lnTo>
                    <a:pt x="3650" y="1002"/>
                  </a:lnTo>
                  <a:lnTo>
                    <a:pt x="3509" y="1063"/>
                  </a:lnTo>
                  <a:lnTo>
                    <a:pt x="3371" y="1132"/>
                  </a:lnTo>
                  <a:lnTo>
                    <a:pt x="3237" y="1208"/>
                  </a:lnTo>
                  <a:lnTo>
                    <a:pt x="3106" y="1291"/>
                  </a:lnTo>
                  <a:lnTo>
                    <a:pt x="2980" y="1382"/>
                  </a:lnTo>
                  <a:lnTo>
                    <a:pt x="2859" y="1479"/>
                  </a:lnTo>
                  <a:lnTo>
                    <a:pt x="2743" y="1582"/>
                  </a:lnTo>
                  <a:lnTo>
                    <a:pt x="2632" y="1692"/>
                  </a:lnTo>
                  <a:lnTo>
                    <a:pt x="2527" y="1808"/>
                  </a:lnTo>
                  <a:lnTo>
                    <a:pt x="2427" y="1929"/>
                  </a:lnTo>
                  <a:lnTo>
                    <a:pt x="2334" y="2056"/>
                  </a:lnTo>
                  <a:lnTo>
                    <a:pt x="2248" y="2187"/>
                  </a:lnTo>
                  <a:lnTo>
                    <a:pt x="2168" y="2323"/>
                  </a:lnTo>
                  <a:lnTo>
                    <a:pt x="2095" y="2464"/>
                  </a:lnTo>
                  <a:lnTo>
                    <a:pt x="2029" y="2608"/>
                  </a:lnTo>
                  <a:lnTo>
                    <a:pt x="1971" y="2755"/>
                  </a:lnTo>
                  <a:lnTo>
                    <a:pt x="1920" y="2905"/>
                  </a:lnTo>
                  <a:lnTo>
                    <a:pt x="1876" y="3058"/>
                  </a:lnTo>
                  <a:lnTo>
                    <a:pt x="1841" y="3213"/>
                  </a:lnTo>
                  <a:lnTo>
                    <a:pt x="1813" y="3370"/>
                  </a:lnTo>
                  <a:lnTo>
                    <a:pt x="1793" y="3528"/>
                  </a:lnTo>
                  <a:lnTo>
                    <a:pt x="1781" y="3688"/>
                  </a:lnTo>
                  <a:lnTo>
                    <a:pt x="1777" y="3847"/>
                  </a:lnTo>
                  <a:moveTo>
                    <a:pt x="0" y="7366"/>
                  </a:moveTo>
                  <a:lnTo>
                    <a:pt x="0" y="0"/>
                  </a:lnTo>
                  <a:lnTo>
                    <a:pt x="9398" y="0"/>
                  </a:lnTo>
                  <a:lnTo>
                    <a:pt x="9398" y="7366"/>
                  </a:lnTo>
                  <a:lnTo>
                    <a:pt x="0" y="7366"/>
                  </a:lnTo>
                </a:path>
              </a:pathLst>
            </a:custGeom>
            <a:solidFill>
              <a:srgbClr val="FFFFFF"/>
            </a:solidFill>
            <a:ln>
              <a:noFill/>
            </a:ln>
          </p:spPr>
        </p:sp>
      </p:grpSp>
      <p:sp>
        <p:nvSpPr>
          <p:cNvPr id="228" name="Google Shape;228;p2"/>
          <p:cNvSpPr/>
          <p:nvPr/>
        </p:nvSpPr>
        <p:spPr>
          <a:xfrm>
            <a:off x="674065" y="27891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chemeClr val="accent2"/>
                </a:solidFill>
                <a:latin typeface="Arial"/>
                <a:ea typeface="Arial"/>
                <a:cs typeface="Arial"/>
                <a:sym typeface="Arial"/>
              </a:rPr>
              <a:t>If possible, include the student first</a:t>
            </a:r>
            <a:endParaRPr sz="1400" b="1" i="0" u="none" strike="noStrike" cap="none">
              <a:solidFill>
                <a:schemeClr val="accent2"/>
              </a:solidFill>
              <a:latin typeface="Arial"/>
              <a:ea typeface="Arial"/>
              <a:cs typeface="Arial"/>
              <a:sym typeface="Arial"/>
            </a:endParaRPr>
          </a:p>
        </p:txBody>
      </p:sp>
      <p:grpSp>
        <p:nvGrpSpPr>
          <p:cNvPr id="2" name="object 8">
            <a:extLst>
              <a:ext uri="{FF2B5EF4-FFF2-40B4-BE49-F238E27FC236}">
                <a16:creationId xmlns:a16="http://schemas.microsoft.com/office/drawing/2014/main" id="{8533C0AE-CF7F-5BF4-8C5F-55E395F89040}"/>
              </a:ext>
            </a:extLst>
          </p:cNvPr>
          <p:cNvGrpSpPr/>
          <p:nvPr/>
        </p:nvGrpSpPr>
        <p:grpSpPr>
          <a:xfrm>
            <a:off x="711708" y="1877567"/>
            <a:ext cx="4989830" cy="2270125"/>
            <a:chOff x="711708" y="1877567"/>
            <a:chExt cx="4989830" cy="2270125"/>
          </a:xfrm>
        </p:grpSpPr>
        <p:pic>
          <p:nvPicPr>
            <p:cNvPr id="3" name="object 9">
              <a:extLst>
                <a:ext uri="{FF2B5EF4-FFF2-40B4-BE49-F238E27FC236}">
                  <a16:creationId xmlns:a16="http://schemas.microsoft.com/office/drawing/2014/main" id="{42E0BCBA-1148-0359-764C-F39837A51FA1}"/>
                </a:ext>
              </a:extLst>
            </p:cNvPr>
            <p:cNvPicPr/>
            <p:nvPr/>
          </p:nvPicPr>
          <p:blipFill>
            <a:blip r:embed="rId7" cstate="print"/>
            <a:stretch>
              <a:fillRect/>
            </a:stretch>
          </p:blipFill>
          <p:spPr>
            <a:xfrm>
              <a:off x="711708" y="1877567"/>
              <a:ext cx="2178558" cy="2256281"/>
            </a:xfrm>
            <a:prstGeom prst="rect">
              <a:avLst/>
            </a:prstGeom>
          </p:spPr>
        </p:pic>
        <p:pic>
          <p:nvPicPr>
            <p:cNvPr id="4" name="object 10">
              <a:extLst>
                <a:ext uri="{FF2B5EF4-FFF2-40B4-BE49-F238E27FC236}">
                  <a16:creationId xmlns:a16="http://schemas.microsoft.com/office/drawing/2014/main" id="{82880E3B-27E8-807D-3A24-37E81C400482}"/>
                </a:ext>
              </a:extLst>
            </p:cNvPr>
            <p:cNvPicPr/>
            <p:nvPr/>
          </p:nvPicPr>
          <p:blipFill>
            <a:blip r:embed="rId8" cstate="print"/>
            <a:stretch>
              <a:fillRect/>
            </a:stretch>
          </p:blipFill>
          <p:spPr>
            <a:xfrm>
              <a:off x="3599687" y="1886711"/>
              <a:ext cx="2101596" cy="2260854"/>
            </a:xfrm>
            <a:prstGeom prst="rect">
              <a:avLst/>
            </a:prstGeom>
          </p:spPr>
        </p:pic>
      </p:grpSp>
      <p:sp>
        <p:nvSpPr>
          <p:cNvPr id="6" name="object 13">
            <a:extLst>
              <a:ext uri="{FF2B5EF4-FFF2-40B4-BE49-F238E27FC236}">
                <a16:creationId xmlns:a16="http://schemas.microsoft.com/office/drawing/2014/main" id="{BE1CDD29-D9EC-5B1A-4684-584F24C25692}"/>
              </a:ext>
            </a:extLst>
          </p:cNvPr>
          <p:cNvSpPr txBox="1"/>
          <p:nvPr/>
        </p:nvSpPr>
        <p:spPr>
          <a:xfrm>
            <a:off x="881278" y="6035446"/>
            <a:ext cx="5598795" cy="756920"/>
          </a:xfrm>
          <a:prstGeom prst="rect">
            <a:avLst/>
          </a:prstGeom>
        </p:spPr>
        <p:txBody>
          <a:bodyPr vert="horz" wrap="square" lIns="0" tIns="12700" rIns="0" bIns="0" rtlCol="0">
            <a:spAutoFit/>
          </a:bodyPr>
          <a:lstStyle/>
          <a:p>
            <a:pPr marL="12700" marR="5080">
              <a:lnSpc>
                <a:spcPct val="100000"/>
              </a:lnSpc>
              <a:spcBef>
                <a:spcPts val="100"/>
              </a:spcBef>
            </a:pPr>
            <a:r>
              <a:rPr sz="2400" u="sng" dirty="0">
                <a:solidFill>
                  <a:srgbClr val="0462C1"/>
                </a:solidFill>
                <a:uFill>
                  <a:solidFill>
                    <a:srgbClr val="0462C1"/>
                  </a:solidFill>
                </a:uFill>
                <a:latin typeface="Arial"/>
                <a:cs typeface="Arial"/>
                <a:hlinkClick r:id="rId9"/>
              </a:rPr>
              <a:t>GitHub</a:t>
            </a:r>
            <a:r>
              <a:rPr sz="2400" u="sng" spc="95" dirty="0">
                <a:solidFill>
                  <a:srgbClr val="0462C1"/>
                </a:solidFill>
                <a:uFill>
                  <a:solidFill>
                    <a:srgbClr val="0462C1"/>
                  </a:solidFill>
                </a:uFill>
                <a:latin typeface="Arial"/>
                <a:cs typeface="Arial"/>
                <a:hlinkClick r:id="rId9"/>
              </a:rPr>
              <a:t> </a:t>
            </a:r>
            <a:r>
              <a:rPr sz="2400" u="sng" dirty="0">
                <a:solidFill>
                  <a:srgbClr val="0462C1"/>
                </a:solidFill>
                <a:uFill>
                  <a:solidFill>
                    <a:srgbClr val="0462C1"/>
                  </a:solidFill>
                </a:uFill>
                <a:latin typeface="Arial"/>
                <a:cs typeface="Arial"/>
                <a:hlinkClick r:id="rId9"/>
              </a:rPr>
              <a:t>-</a:t>
            </a:r>
            <a:r>
              <a:rPr sz="2400" u="sng" spc="90" dirty="0">
                <a:solidFill>
                  <a:srgbClr val="0462C1"/>
                </a:solidFill>
                <a:uFill>
                  <a:solidFill>
                    <a:srgbClr val="0462C1"/>
                  </a:solidFill>
                </a:uFill>
                <a:latin typeface="Arial"/>
                <a:cs typeface="Arial"/>
                <a:hlinkClick r:id="rId9"/>
              </a:rPr>
              <a:t> </a:t>
            </a:r>
            <a:r>
              <a:rPr sz="2400" u="sng" spc="-10" dirty="0">
                <a:solidFill>
                  <a:srgbClr val="0462C1"/>
                </a:solidFill>
                <a:uFill>
                  <a:solidFill>
                    <a:srgbClr val="0462C1"/>
                  </a:solidFill>
                </a:uFill>
                <a:latin typeface="Arial"/>
                <a:cs typeface="Arial"/>
                <a:hlinkClick r:id="rId9"/>
              </a:rPr>
              <a:t>MaximilianoSanLa/ST0245-</a:t>
            </a:r>
            <a:r>
              <a:rPr sz="2400" u="sng" spc="-20" dirty="0">
                <a:solidFill>
                  <a:srgbClr val="0462C1"/>
                </a:solidFill>
                <a:uFill>
                  <a:solidFill>
                    <a:srgbClr val="0462C1"/>
                  </a:solidFill>
                </a:uFill>
                <a:latin typeface="Arial"/>
                <a:cs typeface="Arial"/>
                <a:hlinkClick r:id="rId9"/>
              </a:rPr>
              <a:t>002-</a:t>
            </a:r>
            <a:r>
              <a:rPr sz="2400" spc="-20" dirty="0">
                <a:solidFill>
                  <a:srgbClr val="0462C1"/>
                </a:solidFill>
                <a:latin typeface="Arial"/>
                <a:cs typeface="Arial"/>
                <a:hlinkClick r:id="rId9"/>
              </a:rPr>
              <a:t> </a:t>
            </a:r>
            <a:r>
              <a:rPr sz="2400" u="sng" dirty="0">
                <a:solidFill>
                  <a:srgbClr val="0462C1"/>
                </a:solidFill>
                <a:uFill>
                  <a:solidFill>
                    <a:srgbClr val="0462C1"/>
                  </a:solidFill>
                </a:uFill>
                <a:latin typeface="Arial"/>
                <a:cs typeface="Arial"/>
                <a:hlinkClick r:id="rId9"/>
              </a:rPr>
              <a:t>MaxiSan:</a:t>
            </a:r>
            <a:r>
              <a:rPr sz="2400" u="sng" spc="-100" dirty="0">
                <a:solidFill>
                  <a:srgbClr val="0462C1"/>
                </a:solidFill>
                <a:uFill>
                  <a:solidFill>
                    <a:srgbClr val="0462C1"/>
                  </a:solidFill>
                </a:uFill>
                <a:latin typeface="Arial"/>
                <a:cs typeface="Arial"/>
                <a:hlinkClick r:id="rId9"/>
              </a:rPr>
              <a:t> </a:t>
            </a:r>
            <a:r>
              <a:rPr sz="2400" u="sng" spc="-10" dirty="0">
                <a:solidFill>
                  <a:srgbClr val="0462C1"/>
                </a:solidFill>
                <a:uFill>
                  <a:solidFill>
                    <a:srgbClr val="0462C1"/>
                  </a:solidFill>
                </a:uFill>
                <a:latin typeface="Arial"/>
                <a:cs typeface="Arial"/>
                <a:hlinkClick r:id="rId9"/>
              </a:rPr>
              <a:t>ST0245-</a:t>
            </a:r>
            <a:r>
              <a:rPr sz="2400" u="sng" spc="-25" dirty="0">
                <a:solidFill>
                  <a:srgbClr val="0462C1"/>
                </a:solidFill>
                <a:uFill>
                  <a:solidFill>
                    <a:srgbClr val="0462C1"/>
                  </a:solidFill>
                </a:uFill>
                <a:latin typeface="Arial"/>
                <a:cs typeface="Arial"/>
                <a:hlinkClick r:id="rId9"/>
              </a:rPr>
              <a:t>002</a:t>
            </a:r>
            <a:endParaRPr sz="2400" dirty="0">
              <a:latin typeface="Arial"/>
              <a:cs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2"/>
          <p:cNvPicPr preferRelativeResize="0"/>
          <p:nvPr/>
        </p:nvPicPr>
        <p:blipFill rotWithShape="1">
          <a:blip r:embed="rId3">
            <a:alphaModFix/>
          </a:blip>
          <a:srcRect/>
          <a:stretch/>
        </p:blipFill>
        <p:spPr>
          <a:xfrm>
            <a:off x="-2880" y="0"/>
            <a:ext cx="12196080" cy="6855840"/>
          </a:xfrm>
          <a:prstGeom prst="rect">
            <a:avLst/>
          </a:prstGeom>
          <a:noFill/>
          <a:ln>
            <a:noFill/>
          </a:ln>
        </p:spPr>
      </p:pic>
      <p:sp>
        <p:nvSpPr>
          <p:cNvPr id="202" name="Google Shape;202;p2"/>
          <p:cNvSpPr/>
          <p:nvPr/>
        </p:nvSpPr>
        <p:spPr>
          <a:xfrm>
            <a:off x="265329" y="376925"/>
            <a:ext cx="4882500" cy="429433"/>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dirty="0">
                <a:solidFill>
                  <a:srgbClr val="FFFFFF"/>
                </a:solidFill>
              </a:rPr>
              <a:t>Other Members</a:t>
            </a:r>
            <a:endParaRPr sz="2200" b="0" i="0" u="none" strike="noStrike" cap="none" dirty="0">
              <a:solidFill>
                <a:srgbClr val="000000"/>
              </a:solidFill>
              <a:latin typeface="Arial"/>
              <a:ea typeface="Arial"/>
              <a:cs typeface="Arial"/>
              <a:sym typeface="Arial"/>
            </a:endParaRPr>
          </a:p>
        </p:txBody>
      </p:sp>
      <p:grpSp>
        <p:nvGrpSpPr>
          <p:cNvPr id="205" name="Google Shape;205;p2"/>
          <p:cNvGrpSpPr/>
          <p:nvPr/>
        </p:nvGrpSpPr>
        <p:grpSpPr>
          <a:xfrm>
            <a:off x="9052560" y="1645920"/>
            <a:ext cx="2833920" cy="2742480"/>
            <a:chOff x="9052560" y="1645920"/>
            <a:chExt cx="2833920" cy="2742480"/>
          </a:xfrm>
        </p:grpSpPr>
        <p:pic>
          <p:nvPicPr>
            <p:cNvPr id="206" name="Google Shape;206;p2"/>
            <p:cNvPicPr preferRelativeResize="0"/>
            <p:nvPr/>
          </p:nvPicPr>
          <p:blipFill rotWithShape="1">
            <a:blip r:embed="rId4">
              <a:alphaModFix/>
            </a:blip>
            <a:srcRect/>
            <a:stretch/>
          </p:blipFill>
          <p:spPr>
            <a:xfrm>
              <a:off x="9219240" y="1757160"/>
              <a:ext cx="2507760" cy="2486880"/>
            </a:xfrm>
            <a:prstGeom prst="rect">
              <a:avLst/>
            </a:prstGeom>
            <a:noFill/>
            <a:ln>
              <a:noFill/>
            </a:ln>
          </p:spPr>
        </p:pic>
        <p:sp>
          <p:nvSpPr>
            <p:cNvPr id="207" name="Google Shape;207;p2"/>
            <p:cNvSpPr/>
            <p:nvPr/>
          </p:nvSpPr>
          <p:spPr>
            <a:xfrm>
              <a:off x="9052560" y="1645920"/>
              <a:ext cx="2833920" cy="2742480"/>
            </a:xfrm>
            <a:custGeom>
              <a:avLst/>
              <a:gdLst/>
              <a:ahLst/>
              <a:cxnLst/>
              <a:rect l="l" t="t" r="r" b="b"/>
              <a:pathLst>
                <a:path w="7875" h="7621" extrusionOk="0">
                  <a:moveTo>
                    <a:pt x="5464" y="1278"/>
                  </a:moveTo>
                  <a:cubicBezTo>
                    <a:pt x="4998" y="997"/>
                    <a:pt x="4541" y="870"/>
                    <a:pt x="4003" y="870"/>
                  </a:cubicBezTo>
                  <a:cubicBezTo>
                    <a:pt x="3465" y="870"/>
                    <a:pt x="3008" y="997"/>
                    <a:pt x="2542" y="1278"/>
                  </a:cubicBezTo>
                  <a:cubicBezTo>
                    <a:pt x="2076" y="1559"/>
                    <a:pt x="1742" y="1908"/>
                    <a:pt x="1473" y="2394"/>
                  </a:cubicBezTo>
                  <a:cubicBezTo>
                    <a:pt x="1204" y="2880"/>
                    <a:pt x="1082" y="3357"/>
                    <a:pt x="1082" y="3918"/>
                  </a:cubicBezTo>
                  <a:cubicBezTo>
                    <a:pt x="1082" y="4479"/>
                    <a:pt x="1204" y="4956"/>
                    <a:pt x="1473" y="5442"/>
                  </a:cubicBezTo>
                  <a:cubicBezTo>
                    <a:pt x="1742" y="5928"/>
                    <a:pt x="2076" y="6277"/>
                    <a:pt x="2542" y="6558"/>
                  </a:cubicBezTo>
                  <a:cubicBezTo>
                    <a:pt x="3008" y="6839"/>
                    <a:pt x="3465" y="6967"/>
                    <a:pt x="4003" y="6967"/>
                  </a:cubicBezTo>
                  <a:cubicBezTo>
                    <a:pt x="4541" y="6967"/>
                    <a:pt x="4998" y="6839"/>
                    <a:pt x="5464" y="6558"/>
                  </a:cubicBezTo>
                  <a:cubicBezTo>
                    <a:pt x="5930" y="6277"/>
                    <a:pt x="6264" y="5928"/>
                    <a:pt x="6533" y="5442"/>
                  </a:cubicBezTo>
                  <a:cubicBezTo>
                    <a:pt x="6802" y="4956"/>
                    <a:pt x="6925" y="4479"/>
                    <a:pt x="6925" y="3918"/>
                  </a:cubicBezTo>
                  <a:cubicBezTo>
                    <a:pt x="6925" y="3357"/>
                    <a:pt x="6802" y="2880"/>
                    <a:pt x="6533" y="2394"/>
                  </a:cubicBezTo>
                  <a:cubicBezTo>
                    <a:pt x="6264" y="1908"/>
                    <a:pt x="5930" y="1559"/>
                    <a:pt x="5464" y="1278"/>
                  </a:cubicBezTo>
                  <a:moveTo>
                    <a:pt x="0" y="7620"/>
                  </a:moveTo>
                  <a:lnTo>
                    <a:pt x="0" y="0"/>
                  </a:lnTo>
                  <a:lnTo>
                    <a:pt x="7874" y="0"/>
                  </a:lnTo>
                  <a:lnTo>
                    <a:pt x="7874" y="7620"/>
                  </a:lnTo>
                  <a:lnTo>
                    <a:pt x="0" y="7620"/>
                  </a:lnTo>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8" name="Google Shape;208;p2"/>
          <p:cNvSpPr/>
          <p:nvPr/>
        </p:nvSpPr>
        <p:spPr>
          <a:xfrm>
            <a:off x="728640" y="1900800"/>
            <a:ext cx="2102100" cy="2193600"/>
          </a:xfrm>
          <a:prstGeom prst="ellipse">
            <a:avLst/>
          </a:prstGeom>
          <a:solidFill>
            <a:srgbClr val="00AA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2"/>
          <p:cNvSpPr/>
          <p:nvPr/>
        </p:nvSpPr>
        <p:spPr>
          <a:xfrm>
            <a:off x="9349125" y="4180675"/>
            <a:ext cx="2623200" cy="7599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Mauricio Toro</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a:solidFill>
                  <a:srgbClr val="001E33"/>
                </a:solidFill>
              </a:rPr>
              <a:t>Data preparation</a:t>
            </a:r>
            <a:endParaRPr sz="2200" b="0" i="0" u="none" strike="noStrike" cap="none">
              <a:solidFill>
                <a:srgbClr val="001E33"/>
              </a:solidFill>
              <a:latin typeface="Arial"/>
              <a:ea typeface="Arial"/>
              <a:cs typeface="Arial"/>
              <a:sym typeface="Arial"/>
            </a:endParaRPr>
          </a:p>
        </p:txBody>
      </p:sp>
      <p:sp>
        <p:nvSpPr>
          <p:cNvPr id="212" name="Google Shape;212;p2"/>
          <p:cNvSpPr/>
          <p:nvPr/>
        </p:nvSpPr>
        <p:spPr>
          <a:xfrm>
            <a:off x="635040" y="4180680"/>
            <a:ext cx="2192760" cy="1445096"/>
          </a:xfrm>
          <a:prstGeom prst="rect">
            <a:avLst/>
          </a:prstGeom>
          <a:noFill/>
          <a:ln>
            <a:noFill/>
          </a:ln>
        </p:spPr>
        <p:txBody>
          <a:bodyPr spcFirstLastPara="1" wrap="square" lIns="90000" tIns="45000" rIns="90000" bIns="45000" anchor="t" anchorCtr="0">
            <a:spAutoFit/>
          </a:bodyPr>
          <a:lstStyle/>
          <a:p>
            <a:pPr algn="ctr">
              <a:buSzPts val="2200"/>
            </a:pPr>
            <a:r>
              <a:rPr lang="en-US" sz="2200" i="0" dirty="0">
                <a:solidFill>
                  <a:srgbClr val="252424"/>
                </a:solidFill>
                <a:effectLst/>
                <a:latin typeface="Segoe UI" panose="020B0502040204020203" pitchFamily="34" charset="0"/>
              </a:rPr>
              <a:t>Felipe Gomez </a:t>
            </a:r>
            <a:r>
              <a:rPr lang="en-US" sz="2200" i="0" dirty="0" err="1">
                <a:solidFill>
                  <a:srgbClr val="252424"/>
                </a:solidFill>
                <a:effectLst/>
                <a:latin typeface="Segoe UI" panose="020B0502040204020203" pitchFamily="34" charset="0"/>
              </a:rPr>
              <a:t>Daza</a:t>
            </a:r>
            <a:endParaRPr lang="en-US" sz="2200" b="1" spc="-10" dirty="0">
              <a:solidFill>
                <a:srgbClr val="001E33"/>
              </a:solidFill>
              <a:latin typeface="Arial"/>
              <a:cs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rgbClr val="001E33"/>
                </a:solidFill>
                <a:latin typeface="Arial"/>
                <a:ea typeface="Arial"/>
                <a:cs typeface="Arial"/>
                <a:sym typeface="Arial"/>
              </a:rPr>
              <a:t>Technical Report</a:t>
            </a:r>
            <a:endParaRPr sz="2200" b="0" i="0" u="none" strike="noStrike" cap="none" dirty="0">
              <a:solidFill>
                <a:srgbClr val="001E33"/>
              </a:solidFill>
              <a:latin typeface="Arial"/>
              <a:ea typeface="Arial"/>
              <a:cs typeface="Arial"/>
              <a:sym typeface="Arial"/>
            </a:endParaRPr>
          </a:p>
        </p:txBody>
      </p:sp>
      <p:pic>
        <p:nvPicPr>
          <p:cNvPr id="218" name="Google Shape;218;p2"/>
          <p:cNvPicPr preferRelativeResize="0"/>
          <p:nvPr/>
        </p:nvPicPr>
        <p:blipFill rotWithShape="1">
          <a:blip r:embed="rId5">
            <a:alphaModFix/>
          </a:blip>
          <a:srcRect/>
          <a:stretch/>
        </p:blipFill>
        <p:spPr>
          <a:xfrm>
            <a:off x="182880" y="6089760"/>
            <a:ext cx="621000" cy="621000"/>
          </a:xfrm>
          <a:prstGeom prst="rect">
            <a:avLst/>
          </a:prstGeom>
          <a:noFill/>
          <a:ln>
            <a:noFill/>
          </a:ln>
        </p:spPr>
      </p:pic>
      <p:sp>
        <p:nvSpPr>
          <p:cNvPr id="220" name="Google Shape;220;p2"/>
          <p:cNvSpPr/>
          <p:nvPr/>
        </p:nvSpPr>
        <p:spPr>
          <a:xfrm>
            <a:off x="6023825" y="4180675"/>
            <a:ext cx="33312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Andrea Serna</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a:solidFill>
                  <a:srgbClr val="001E33"/>
                </a:solidFill>
              </a:rPr>
              <a:t>Literature review</a:t>
            </a:r>
            <a:endParaRPr sz="2200" b="0"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grpSp>
        <p:nvGrpSpPr>
          <p:cNvPr id="224" name="Google Shape;224;p2"/>
          <p:cNvGrpSpPr/>
          <p:nvPr/>
        </p:nvGrpSpPr>
        <p:grpSpPr>
          <a:xfrm>
            <a:off x="5971272" y="1633070"/>
            <a:ext cx="3383640" cy="2652120"/>
            <a:chOff x="3165097" y="1342520"/>
            <a:chExt cx="3383640" cy="2652120"/>
          </a:xfrm>
        </p:grpSpPr>
        <p:pic>
          <p:nvPicPr>
            <p:cNvPr id="225" name="Google Shape;225;p2"/>
            <p:cNvPicPr preferRelativeResize="0"/>
            <p:nvPr/>
          </p:nvPicPr>
          <p:blipFill rotWithShape="1">
            <a:blip r:embed="rId6">
              <a:alphaModFix/>
            </a:blip>
            <a:srcRect b="16684"/>
            <a:stretch/>
          </p:blipFill>
          <p:spPr>
            <a:xfrm>
              <a:off x="3828475" y="1645926"/>
              <a:ext cx="2056877" cy="2284877"/>
            </a:xfrm>
            <a:prstGeom prst="rect">
              <a:avLst/>
            </a:prstGeom>
            <a:noFill/>
            <a:ln>
              <a:noFill/>
            </a:ln>
          </p:spPr>
        </p:pic>
        <p:sp>
          <p:nvSpPr>
            <p:cNvPr id="226" name="Google Shape;226;p2"/>
            <p:cNvSpPr/>
            <p:nvPr/>
          </p:nvSpPr>
          <p:spPr>
            <a:xfrm>
              <a:off x="3165097" y="1342520"/>
              <a:ext cx="3383640" cy="2652120"/>
            </a:xfrm>
            <a:custGeom>
              <a:avLst/>
              <a:gdLst/>
              <a:ahLst/>
              <a:cxnLst/>
              <a:rect l="l" t="t" r="r" b="b"/>
              <a:pathLst>
                <a:path w="9399" h="7367" extrusionOk="0">
                  <a:moveTo>
                    <a:pt x="1777" y="3847"/>
                  </a:moveTo>
                  <a:lnTo>
                    <a:pt x="1776" y="3847"/>
                  </a:lnTo>
                  <a:lnTo>
                    <a:pt x="1780" y="4006"/>
                  </a:lnTo>
                  <a:lnTo>
                    <a:pt x="1792" y="4166"/>
                  </a:lnTo>
                  <a:lnTo>
                    <a:pt x="1812" y="4324"/>
                  </a:lnTo>
                  <a:lnTo>
                    <a:pt x="1840" y="4481"/>
                  </a:lnTo>
                  <a:lnTo>
                    <a:pt x="1876" y="4636"/>
                  </a:lnTo>
                  <a:lnTo>
                    <a:pt x="1919" y="4789"/>
                  </a:lnTo>
                  <a:lnTo>
                    <a:pt x="1970" y="4939"/>
                  </a:lnTo>
                  <a:lnTo>
                    <a:pt x="2029" y="5086"/>
                  </a:lnTo>
                  <a:lnTo>
                    <a:pt x="2095" y="5230"/>
                  </a:lnTo>
                  <a:lnTo>
                    <a:pt x="2168" y="5371"/>
                  </a:lnTo>
                  <a:lnTo>
                    <a:pt x="2248" y="5507"/>
                  </a:lnTo>
                  <a:lnTo>
                    <a:pt x="2334" y="5638"/>
                  </a:lnTo>
                  <a:lnTo>
                    <a:pt x="2427" y="5765"/>
                  </a:lnTo>
                  <a:lnTo>
                    <a:pt x="2527" y="5886"/>
                  </a:lnTo>
                  <a:lnTo>
                    <a:pt x="2632" y="6002"/>
                  </a:lnTo>
                  <a:lnTo>
                    <a:pt x="2743" y="6111"/>
                  </a:lnTo>
                  <a:lnTo>
                    <a:pt x="2859" y="6215"/>
                  </a:lnTo>
                  <a:lnTo>
                    <a:pt x="2980" y="6312"/>
                  </a:lnTo>
                  <a:lnTo>
                    <a:pt x="3106" y="6402"/>
                  </a:lnTo>
                  <a:lnTo>
                    <a:pt x="3237" y="6486"/>
                  </a:lnTo>
                  <a:lnTo>
                    <a:pt x="3371" y="6562"/>
                  </a:lnTo>
                  <a:lnTo>
                    <a:pt x="3509" y="6631"/>
                  </a:lnTo>
                  <a:lnTo>
                    <a:pt x="3650" y="6692"/>
                  </a:lnTo>
                  <a:lnTo>
                    <a:pt x="3795" y="6745"/>
                  </a:lnTo>
                  <a:lnTo>
                    <a:pt x="3941" y="6790"/>
                  </a:lnTo>
                  <a:lnTo>
                    <a:pt x="4090" y="6827"/>
                  </a:lnTo>
                  <a:lnTo>
                    <a:pt x="4240" y="6856"/>
                  </a:lnTo>
                  <a:lnTo>
                    <a:pt x="4392" y="6877"/>
                  </a:lnTo>
                  <a:lnTo>
                    <a:pt x="4544" y="6890"/>
                  </a:lnTo>
                  <a:lnTo>
                    <a:pt x="4697" y="6894"/>
                  </a:lnTo>
                  <a:lnTo>
                    <a:pt x="4697" y="6894"/>
                  </a:lnTo>
                  <a:lnTo>
                    <a:pt x="4850" y="6890"/>
                  </a:lnTo>
                  <a:lnTo>
                    <a:pt x="5002" y="6877"/>
                  </a:lnTo>
                  <a:lnTo>
                    <a:pt x="5154" y="6856"/>
                  </a:lnTo>
                  <a:lnTo>
                    <a:pt x="5304" y="6827"/>
                  </a:lnTo>
                  <a:lnTo>
                    <a:pt x="5453" y="6790"/>
                  </a:lnTo>
                  <a:lnTo>
                    <a:pt x="5599" y="6745"/>
                  </a:lnTo>
                  <a:lnTo>
                    <a:pt x="5744" y="6691"/>
                  </a:lnTo>
                  <a:lnTo>
                    <a:pt x="5885" y="6630"/>
                  </a:lnTo>
                  <a:lnTo>
                    <a:pt x="6023" y="6561"/>
                  </a:lnTo>
                  <a:lnTo>
                    <a:pt x="6157" y="6485"/>
                  </a:lnTo>
                  <a:lnTo>
                    <a:pt x="6287" y="6402"/>
                  </a:lnTo>
                  <a:lnTo>
                    <a:pt x="6413" y="6312"/>
                  </a:lnTo>
                  <a:lnTo>
                    <a:pt x="6535" y="6214"/>
                  </a:lnTo>
                  <a:lnTo>
                    <a:pt x="6651" y="6111"/>
                  </a:lnTo>
                  <a:lnTo>
                    <a:pt x="6762" y="6001"/>
                  </a:lnTo>
                  <a:lnTo>
                    <a:pt x="6867" y="5885"/>
                  </a:lnTo>
                  <a:lnTo>
                    <a:pt x="6966" y="5764"/>
                  </a:lnTo>
                  <a:lnTo>
                    <a:pt x="7059" y="5637"/>
                  </a:lnTo>
                  <a:lnTo>
                    <a:pt x="7146" y="5506"/>
                  </a:lnTo>
                  <a:lnTo>
                    <a:pt x="7226" y="5370"/>
                  </a:lnTo>
                  <a:lnTo>
                    <a:pt x="7299" y="5229"/>
                  </a:lnTo>
                  <a:lnTo>
                    <a:pt x="7365" y="5085"/>
                  </a:lnTo>
                  <a:lnTo>
                    <a:pt x="7423" y="4938"/>
                  </a:lnTo>
                  <a:lnTo>
                    <a:pt x="7474" y="4788"/>
                  </a:lnTo>
                  <a:lnTo>
                    <a:pt x="7518" y="4635"/>
                  </a:lnTo>
                  <a:lnTo>
                    <a:pt x="7553" y="4480"/>
                  </a:lnTo>
                  <a:lnTo>
                    <a:pt x="7581" y="4323"/>
                  </a:lnTo>
                  <a:lnTo>
                    <a:pt x="7601" y="4165"/>
                  </a:lnTo>
                  <a:lnTo>
                    <a:pt x="7613" y="4005"/>
                  </a:lnTo>
                  <a:lnTo>
                    <a:pt x="7617" y="3846"/>
                  </a:lnTo>
                  <a:lnTo>
                    <a:pt x="7617" y="3846"/>
                  </a:lnTo>
                  <a:lnTo>
                    <a:pt x="7613" y="3687"/>
                  </a:lnTo>
                  <a:lnTo>
                    <a:pt x="7601" y="3527"/>
                  </a:lnTo>
                  <a:lnTo>
                    <a:pt x="7581" y="3369"/>
                  </a:lnTo>
                  <a:lnTo>
                    <a:pt x="7553" y="3212"/>
                  </a:lnTo>
                  <a:lnTo>
                    <a:pt x="7517" y="3057"/>
                  </a:lnTo>
                  <a:lnTo>
                    <a:pt x="7474" y="2904"/>
                  </a:lnTo>
                  <a:lnTo>
                    <a:pt x="7423" y="2754"/>
                  </a:lnTo>
                  <a:lnTo>
                    <a:pt x="7364" y="2607"/>
                  </a:lnTo>
                  <a:lnTo>
                    <a:pt x="7298" y="2463"/>
                  </a:lnTo>
                  <a:lnTo>
                    <a:pt x="7225" y="2322"/>
                  </a:lnTo>
                  <a:lnTo>
                    <a:pt x="7146" y="2186"/>
                  </a:lnTo>
                  <a:lnTo>
                    <a:pt x="7059" y="2055"/>
                  </a:lnTo>
                  <a:lnTo>
                    <a:pt x="6966" y="1928"/>
                  </a:lnTo>
                  <a:lnTo>
                    <a:pt x="6867" y="1807"/>
                  </a:lnTo>
                  <a:lnTo>
                    <a:pt x="6761" y="1691"/>
                  </a:lnTo>
                  <a:lnTo>
                    <a:pt x="6651" y="1582"/>
                  </a:lnTo>
                  <a:lnTo>
                    <a:pt x="6534" y="1478"/>
                  </a:lnTo>
                  <a:lnTo>
                    <a:pt x="6413" y="1381"/>
                  </a:lnTo>
                  <a:lnTo>
                    <a:pt x="6287" y="1291"/>
                  </a:lnTo>
                  <a:lnTo>
                    <a:pt x="6157" y="1207"/>
                  </a:lnTo>
                  <a:lnTo>
                    <a:pt x="6022" y="1131"/>
                  </a:lnTo>
                  <a:lnTo>
                    <a:pt x="5884" y="1062"/>
                  </a:lnTo>
                  <a:lnTo>
                    <a:pt x="5743" y="1001"/>
                  </a:lnTo>
                  <a:lnTo>
                    <a:pt x="5599" y="948"/>
                  </a:lnTo>
                  <a:lnTo>
                    <a:pt x="5453" y="903"/>
                  </a:lnTo>
                  <a:lnTo>
                    <a:pt x="5304" y="866"/>
                  </a:lnTo>
                  <a:lnTo>
                    <a:pt x="5154" y="837"/>
                  </a:lnTo>
                  <a:lnTo>
                    <a:pt x="5002" y="816"/>
                  </a:lnTo>
                  <a:lnTo>
                    <a:pt x="4850" y="803"/>
                  </a:lnTo>
                  <a:lnTo>
                    <a:pt x="4697" y="799"/>
                  </a:lnTo>
                  <a:lnTo>
                    <a:pt x="4697" y="799"/>
                  </a:lnTo>
                  <a:lnTo>
                    <a:pt x="4544" y="803"/>
                  </a:lnTo>
                  <a:lnTo>
                    <a:pt x="4392" y="816"/>
                  </a:lnTo>
                  <a:lnTo>
                    <a:pt x="4240" y="837"/>
                  </a:lnTo>
                  <a:lnTo>
                    <a:pt x="4090" y="866"/>
                  </a:lnTo>
                  <a:lnTo>
                    <a:pt x="3941" y="903"/>
                  </a:lnTo>
                  <a:lnTo>
                    <a:pt x="3794" y="948"/>
                  </a:lnTo>
                  <a:lnTo>
                    <a:pt x="3650" y="1002"/>
                  </a:lnTo>
                  <a:lnTo>
                    <a:pt x="3509" y="1063"/>
                  </a:lnTo>
                  <a:lnTo>
                    <a:pt x="3371" y="1132"/>
                  </a:lnTo>
                  <a:lnTo>
                    <a:pt x="3237" y="1208"/>
                  </a:lnTo>
                  <a:lnTo>
                    <a:pt x="3106" y="1291"/>
                  </a:lnTo>
                  <a:lnTo>
                    <a:pt x="2980" y="1382"/>
                  </a:lnTo>
                  <a:lnTo>
                    <a:pt x="2859" y="1479"/>
                  </a:lnTo>
                  <a:lnTo>
                    <a:pt x="2743" y="1582"/>
                  </a:lnTo>
                  <a:lnTo>
                    <a:pt x="2632" y="1692"/>
                  </a:lnTo>
                  <a:lnTo>
                    <a:pt x="2527" y="1808"/>
                  </a:lnTo>
                  <a:lnTo>
                    <a:pt x="2427" y="1929"/>
                  </a:lnTo>
                  <a:lnTo>
                    <a:pt x="2334" y="2056"/>
                  </a:lnTo>
                  <a:lnTo>
                    <a:pt x="2248" y="2187"/>
                  </a:lnTo>
                  <a:lnTo>
                    <a:pt x="2168" y="2323"/>
                  </a:lnTo>
                  <a:lnTo>
                    <a:pt x="2095" y="2464"/>
                  </a:lnTo>
                  <a:lnTo>
                    <a:pt x="2029" y="2608"/>
                  </a:lnTo>
                  <a:lnTo>
                    <a:pt x="1971" y="2755"/>
                  </a:lnTo>
                  <a:lnTo>
                    <a:pt x="1920" y="2905"/>
                  </a:lnTo>
                  <a:lnTo>
                    <a:pt x="1876" y="3058"/>
                  </a:lnTo>
                  <a:lnTo>
                    <a:pt x="1841" y="3213"/>
                  </a:lnTo>
                  <a:lnTo>
                    <a:pt x="1813" y="3370"/>
                  </a:lnTo>
                  <a:lnTo>
                    <a:pt x="1793" y="3528"/>
                  </a:lnTo>
                  <a:lnTo>
                    <a:pt x="1781" y="3688"/>
                  </a:lnTo>
                  <a:lnTo>
                    <a:pt x="1777" y="3847"/>
                  </a:lnTo>
                  <a:moveTo>
                    <a:pt x="0" y="7366"/>
                  </a:moveTo>
                  <a:lnTo>
                    <a:pt x="0" y="0"/>
                  </a:lnTo>
                  <a:lnTo>
                    <a:pt x="9398" y="0"/>
                  </a:lnTo>
                  <a:lnTo>
                    <a:pt x="9398" y="7366"/>
                  </a:lnTo>
                  <a:lnTo>
                    <a:pt x="0" y="7366"/>
                  </a:lnTo>
                </a:path>
              </a:pathLst>
            </a:custGeom>
            <a:solidFill>
              <a:srgbClr val="FFFFFF"/>
            </a:solidFill>
            <a:ln>
              <a:noFill/>
            </a:ln>
          </p:spPr>
        </p:sp>
      </p:grpSp>
      <p:sp>
        <p:nvSpPr>
          <p:cNvPr id="6" name="object 13">
            <a:extLst>
              <a:ext uri="{FF2B5EF4-FFF2-40B4-BE49-F238E27FC236}">
                <a16:creationId xmlns:a16="http://schemas.microsoft.com/office/drawing/2014/main" id="{BE1CDD29-D9EC-5B1A-4684-584F24C25692}"/>
              </a:ext>
            </a:extLst>
          </p:cNvPr>
          <p:cNvSpPr txBox="1"/>
          <p:nvPr/>
        </p:nvSpPr>
        <p:spPr>
          <a:xfrm>
            <a:off x="881278" y="6035446"/>
            <a:ext cx="5598795" cy="756920"/>
          </a:xfrm>
          <a:prstGeom prst="rect">
            <a:avLst/>
          </a:prstGeom>
        </p:spPr>
        <p:txBody>
          <a:bodyPr vert="horz" wrap="square" lIns="0" tIns="12700" rIns="0" bIns="0" rtlCol="0">
            <a:spAutoFit/>
          </a:bodyPr>
          <a:lstStyle/>
          <a:p>
            <a:pPr marL="12700" marR="5080">
              <a:lnSpc>
                <a:spcPct val="100000"/>
              </a:lnSpc>
              <a:spcBef>
                <a:spcPts val="100"/>
              </a:spcBef>
            </a:pPr>
            <a:r>
              <a:rPr sz="2400" u="sng" dirty="0">
                <a:solidFill>
                  <a:srgbClr val="0462C1"/>
                </a:solidFill>
                <a:uFill>
                  <a:solidFill>
                    <a:srgbClr val="0462C1"/>
                  </a:solidFill>
                </a:uFill>
                <a:latin typeface="Arial"/>
                <a:cs typeface="Arial"/>
                <a:hlinkClick r:id="rId7"/>
              </a:rPr>
              <a:t>GitHub</a:t>
            </a:r>
            <a:r>
              <a:rPr sz="2400" u="sng" spc="95" dirty="0">
                <a:solidFill>
                  <a:srgbClr val="0462C1"/>
                </a:solidFill>
                <a:uFill>
                  <a:solidFill>
                    <a:srgbClr val="0462C1"/>
                  </a:solidFill>
                </a:uFill>
                <a:latin typeface="Arial"/>
                <a:cs typeface="Arial"/>
                <a:hlinkClick r:id="rId7"/>
              </a:rPr>
              <a:t> </a:t>
            </a:r>
            <a:r>
              <a:rPr sz="2400" u="sng" dirty="0">
                <a:solidFill>
                  <a:srgbClr val="0462C1"/>
                </a:solidFill>
                <a:uFill>
                  <a:solidFill>
                    <a:srgbClr val="0462C1"/>
                  </a:solidFill>
                </a:uFill>
                <a:latin typeface="Arial"/>
                <a:cs typeface="Arial"/>
                <a:hlinkClick r:id="rId7"/>
              </a:rPr>
              <a:t>-</a:t>
            </a:r>
            <a:r>
              <a:rPr sz="2400" u="sng" spc="90" dirty="0">
                <a:solidFill>
                  <a:srgbClr val="0462C1"/>
                </a:solidFill>
                <a:uFill>
                  <a:solidFill>
                    <a:srgbClr val="0462C1"/>
                  </a:solidFill>
                </a:uFill>
                <a:latin typeface="Arial"/>
                <a:cs typeface="Arial"/>
                <a:hlinkClick r:id="rId7"/>
              </a:rPr>
              <a:t> </a:t>
            </a:r>
            <a:r>
              <a:rPr sz="2400" u="sng" spc="-10" dirty="0">
                <a:solidFill>
                  <a:srgbClr val="0462C1"/>
                </a:solidFill>
                <a:uFill>
                  <a:solidFill>
                    <a:srgbClr val="0462C1"/>
                  </a:solidFill>
                </a:uFill>
                <a:latin typeface="Arial"/>
                <a:cs typeface="Arial"/>
                <a:hlinkClick r:id="rId7"/>
              </a:rPr>
              <a:t>MaximilianoSanLa/ST0245-</a:t>
            </a:r>
            <a:r>
              <a:rPr sz="2400" u="sng" spc="-20" dirty="0">
                <a:solidFill>
                  <a:srgbClr val="0462C1"/>
                </a:solidFill>
                <a:uFill>
                  <a:solidFill>
                    <a:srgbClr val="0462C1"/>
                  </a:solidFill>
                </a:uFill>
                <a:latin typeface="Arial"/>
                <a:cs typeface="Arial"/>
                <a:hlinkClick r:id="rId7"/>
              </a:rPr>
              <a:t>002-</a:t>
            </a:r>
            <a:r>
              <a:rPr sz="2400" spc="-20" dirty="0">
                <a:solidFill>
                  <a:srgbClr val="0462C1"/>
                </a:solidFill>
                <a:latin typeface="Arial"/>
                <a:cs typeface="Arial"/>
                <a:hlinkClick r:id="rId7"/>
              </a:rPr>
              <a:t> </a:t>
            </a:r>
            <a:r>
              <a:rPr sz="2400" u="sng" dirty="0">
                <a:solidFill>
                  <a:srgbClr val="0462C1"/>
                </a:solidFill>
                <a:uFill>
                  <a:solidFill>
                    <a:srgbClr val="0462C1"/>
                  </a:solidFill>
                </a:uFill>
                <a:latin typeface="Arial"/>
                <a:cs typeface="Arial"/>
                <a:hlinkClick r:id="rId7"/>
              </a:rPr>
              <a:t>MaxiSan:</a:t>
            </a:r>
            <a:r>
              <a:rPr sz="2400" u="sng" spc="-100" dirty="0">
                <a:solidFill>
                  <a:srgbClr val="0462C1"/>
                </a:solidFill>
                <a:uFill>
                  <a:solidFill>
                    <a:srgbClr val="0462C1"/>
                  </a:solidFill>
                </a:uFill>
                <a:latin typeface="Arial"/>
                <a:cs typeface="Arial"/>
                <a:hlinkClick r:id="rId7"/>
              </a:rPr>
              <a:t> </a:t>
            </a:r>
            <a:r>
              <a:rPr sz="2400" u="sng" spc="-10" dirty="0">
                <a:solidFill>
                  <a:srgbClr val="0462C1"/>
                </a:solidFill>
                <a:uFill>
                  <a:solidFill>
                    <a:srgbClr val="0462C1"/>
                  </a:solidFill>
                </a:uFill>
                <a:latin typeface="Arial"/>
                <a:cs typeface="Arial"/>
                <a:hlinkClick r:id="rId7"/>
              </a:rPr>
              <a:t>ST0245-</a:t>
            </a:r>
            <a:r>
              <a:rPr sz="2400" u="sng" spc="-25" dirty="0">
                <a:solidFill>
                  <a:srgbClr val="0462C1"/>
                </a:solidFill>
                <a:uFill>
                  <a:solidFill>
                    <a:srgbClr val="0462C1"/>
                  </a:solidFill>
                </a:uFill>
                <a:latin typeface="Arial"/>
                <a:cs typeface="Arial"/>
                <a:hlinkClick r:id="rId7"/>
              </a:rPr>
              <a:t>002</a:t>
            </a:r>
            <a:endParaRPr sz="2400" dirty="0">
              <a:latin typeface="Arial"/>
              <a:cs typeface="Arial"/>
            </a:endParaRPr>
          </a:p>
        </p:txBody>
      </p:sp>
      <p:pic>
        <p:nvPicPr>
          <p:cNvPr id="7" name="Imagen 6" descr="Un hombre con playera negra">
            <a:extLst>
              <a:ext uri="{FF2B5EF4-FFF2-40B4-BE49-F238E27FC236}">
                <a16:creationId xmlns:a16="http://schemas.microsoft.com/office/drawing/2014/main" id="{7484C1D6-E991-7EB8-63AB-2EE0A3647BE6}"/>
              </a:ext>
            </a:extLst>
          </p:cNvPr>
          <p:cNvPicPr>
            <a:picLocks noChangeAspect="1"/>
          </p:cNvPicPr>
          <p:nvPr/>
        </p:nvPicPr>
        <p:blipFill>
          <a:blip r:embed="rId8"/>
          <a:stretch>
            <a:fillRect/>
          </a:stretch>
        </p:blipFill>
        <p:spPr>
          <a:xfrm>
            <a:off x="719352" y="1964138"/>
            <a:ext cx="2108448" cy="2071462"/>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708016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6"/>
          <p:cNvPicPr preferRelativeResize="0"/>
          <p:nvPr/>
        </p:nvPicPr>
        <p:blipFill rotWithShape="1">
          <a:blip r:embed="rId3">
            <a:alphaModFix/>
          </a:blip>
          <a:srcRect/>
          <a:stretch/>
        </p:blipFill>
        <p:spPr>
          <a:xfrm>
            <a:off x="-5" y="1075"/>
            <a:ext cx="12196081" cy="6855842"/>
          </a:xfrm>
          <a:prstGeom prst="rect">
            <a:avLst/>
          </a:prstGeom>
          <a:noFill/>
          <a:ln>
            <a:noFill/>
          </a:ln>
        </p:spPr>
      </p:pic>
      <p:sp>
        <p:nvSpPr>
          <p:cNvPr id="234" name="Google Shape;234;p6"/>
          <p:cNvSpPr/>
          <p:nvPr/>
        </p:nvSpPr>
        <p:spPr>
          <a:xfrm>
            <a:off x="265327" y="376925"/>
            <a:ext cx="45300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Problem Statement</a:t>
            </a:r>
            <a:endParaRPr sz="2200" b="0" i="0" u="none" strike="noStrike" cap="none">
              <a:solidFill>
                <a:srgbClr val="000000"/>
              </a:solidFill>
              <a:latin typeface="Arial"/>
              <a:ea typeface="Arial"/>
              <a:cs typeface="Arial"/>
              <a:sym typeface="Arial"/>
            </a:endParaRPr>
          </a:p>
        </p:txBody>
      </p:sp>
      <p:sp>
        <p:nvSpPr>
          <p:cNvPr id="238" name="Google Shape;238;p6"/>
          <p:cNvSpPr/>
          <p:nvPr/>
        </p:nvSpPr>
        <p:spPr>
          <a:xfrm>
            <a:off x="757812" y="4161800"/>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Streets </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of Medellín, </a:t>
            </a:r>
            <a:br>
              <a:rPr lang="en-US" sz="2200" b="1" i="0" u="none" strike="noStrike" cap="none">
                <a:solidFill>
                  <a:srgbClr val="001E33"/>
                </a:solidFill>
                <a:latin typeface="Arial"/>
                <a:ea typeface="Arial"/>
                <a:cs typeface="Arial"/>
                <a:sym typeface="Arial"/>
              </a:rPr>
            </a:br>
            <a:r>
              <a:rPr lang="en-US" sz="2200" b="1" i="0" u="none" strike="noStrike" cap="none">
                <a:solidFill>
                  <a:srgbClr val="001E33"/>
                </a:solidFill>
                <a:latin typeface="Arial"/>
                <a:ea typeface="Arial"/>
                <a:cs typeface="Arial"/>
                <a:sym typeface="Arial"/>
              </a:rPr>
              <a:t>Origin and </a:t>
            </a:r>
            <a:br>
              <a:rPr lang="en-US" sz="2200" b="1" i="0" u="none" strike="noStrike" cap="none">
                <a:solidFill>
                  <a:srgbClr val="001E33"/>
                </a:solidFill>
                <a:latin typeface="Arial"/>
                <a:ea typeface="Arial"/>
                <a:cs typeface="Arial"/>
                <a:sym typeface="Arial"/>
              </a:rPr>
            </a:br>
            <a:r>
              <a:rPr lang="en-US" sz="2200" b="1" i="0" u="none" strike="noStrike" cap="none">
                <a:solidFill>
                  <a:srgbClr val="001E33"/>
                </a:solidFill>
                <a:latin typeface="Arial"/>
                <a:ea typeface="Arial"/>
                <a:cs typeface="Arial"/>
                <a:sym typeface="Arial"/>
              </a:rPr>
              <a:t>Destination</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sp>
        <p:nvSpPr>
          <p:cNvPr id="242" name="Google Shape;242;p6"/>
          <p:cNvSpPr/>
          <p:nvPr/>
        </p:nvSpPr>
        <p:spPr>
          <a:xfrm>
            <a:off x="5137450" y="1745713"/>
            <a:ext cx="2402700" cy="2289600"/>
          </a:xfrm>
          <a:prstGeom prst="cube">
            <a:avLst>
              <a:gd name="adj" fmla="val 25000"/>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100"/>
              <a:buFont typeface="Arial"/>
              <a:buNone/>
            </a:pPr>
            <a:r>
              <a:rPr lang="en-US" sz="2100" b="1" i="0" u="none" strike="noStrike" cap="none">
                <a:solidFill>
                  <a:schemeClr val="lt1"/>
                </a:solidFill>
                <a:latin typeface="Arial"/>
                <a:ea typeface="Arial"/>
                <a:cs typeface="Arial"/>
                <a:sym typeface="Arial"/>
              </a:rPr>
              <a:t>Shortest path algorithm </a:t>
            </a:r>
            <a:endParaRPr sz="2100" b="1" i="0" u="none" strike="noStrike" cap="none">
              <a:solidFill>
                <a:schemeClr val="lt1"/>
              </a:solidFill>
              <a:latin typeface="Arial"/>
              <a:ea typeface="Arial"/>
              <a:cs typeface="Arial"/>
              <a:sym typeface="Arial"/>
            </a:endParaRPr>
          </a:p>
        </p:txBody>
      </p:sp>
      <p:cxnSp>
        <p:nvCxnSpPr>
          <p:cNvPr id="243" name="Google Shape;243;p6"/>
          <p:cNvCxnSpPr/>
          <p:nvPr/>
        </p:nvCxnSpPr>
        <p:spPr>
          <a:xfrm>
            <a:off x="3999313" y="2644925"/>
            <a:ext cx="1118700" cy="0"/>
          </a:xfrm>
          <a:prstGeom prst="straightConnector1">
            <a:avLst/>
          </a:prstGeom>
          <a:noFill/>
          <a:ln w="28575" cap="flat" cmpd="sng">
            <a:solidFill>
              <a:srgbClr val="00AADB"/>
            </a:solidFill>
            <a:prstDash val="solid"/>
            <a:round/>
            <a:headEnd type="none" w="sm" len="sm"/>
            <a:tailEnd type="triangle" w="med" len="med"/>
          </a:ln>
        </p:spPr>
      </p:cxnSp>
      <p:cxnSp>
        <p:nvCxnSpPr>
          <p:cNvPr id="244" name="Google Shape;244;p6"/>
          <p:cNvCxnSpPr/>
          <p:nvPr/>
        </p:nvCxnSpPr>
        <p:spPr>
          <a:xfrm>
            <a:off x="3999313" y="3025925"/>
            <a:ext cx="1118700" cy="0"/>
          </a:xfrm>
          <a:prstGeom prst="straightConnector1">
            <a:avLst/>
          </a:prstGeom>
          <a:noFill/>
          <a:ln w="28575" cap="flat" cmpd="sng">
            <a:solidFill>
              <a:srgbClr val="00AADB"/>
            </a:solidFill>
            <a:prstDash val="solid"/>
            <a:round/>
            <a:headEnd type="none" w="sm" len="sm"/>
            <a:tailEnd type="triangle" w="med" len="med"/>
          </a:ln>
        </p:spPr>
      </p:cxnSp>
      <p:cxnSp>
        <p:nvCxnSpPr>
          <p:cNvPr id="245" name="Google Shape;245;p6"/>
          <p:cNvCxnSpPr/>
          <p:nvPr/>
        </p:nvCxnSpPr>
        <p:spPr>
          <a:xfrm>
            <a:off x="3999313" y="3483125"/>
            <a:ext cx="1118700" cy="0"/>
          </a:xfrm>
          <a:prstGeom prst="straightConnector1">
            <a:avLst/>
          </a:prstGeom>
          <a:noFill/>
          <a:ln w="28575" cap="flat" cmpd="sng">
            <a:solidFill>
              <a:srgbClr val="00AADB"/>
            </a:solidFill>
            <a:prstDash val="solid"/>
            <a:round/>
            <a:headEnd type="none" w="sm" len="sm"/>
            <a:tailEnd type="triangle" w="med" len="med"/>
          </a:ln>
        </p:spPr>
      </p:cxnSp>
      <p:cxnSp>
        <p:nvCxnSpPr>
          <p:cNvPr id="246" name="Google Shape;246;p6"/>
          <p:cNvCxnSpPr/>
          <p:nvPr/>
        </p:nvCxnSpPr>
        <p:spPr>
          <a:xfrm>
            <a:off x="7580713" y="3025925"/>
            <a:ext cx="1118700" cy="0"/>
          </a:xfrm>
          <a:prstGeom prst="straightConnector1">
            <a:avLst/>
          </a:prstGeom>
          <a:noFill/>
          <a:ln w="28575" cap="flat" cmpd="sng">
            <a:solidFill>
              <a:srgbClr val="00AADB"/>
            </a:solidFill>
            <a:prstDash val="solid"/>
            <a:round/>
            <a:headEnd type="none" w="sm" len="sm"/>
            <a:tailEnd type="triangle" w="med" len="med"/>
          </a:ln>
        </p:spPr>
      </p:cxnSp>
      <p:sp>
        <p:nvSpPr>
          <p:cNvPr id="247" name="Google Shape;247;p6"/>
          <p:cNvSpPr/>
          <p:nvPr/>
        </p:nvSpPr>
        <p:spPr>
          <a:xfrm>
            <a:off x="7942524" y="4241025"/>
            <a:ext cx="39276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Three paths that reduce both the risk of harassment and distance</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6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pic>
        <p:nvPicPr>
          <p:cNvPr id="248" name="Google Shape;248;p6"/>
          <p:cNvPicPr preferRelativeResize="0"/>
          <p:nvPr/>
        </p:nvPicPr>
        <p:blipFill rotWithShape="1">
          <a:blip r:embed="rId4">
            <a:alphaModFix/>
          </a:blip>
          <a:srcRect l="6175" t="4461" r="19325"/>
          <a:stretch/>
        </p:blipFill>
        <p:spPr>
          <a:xfrm>
            <a:off x="895000" y="1560662"/>
            <a:ext cx="2932500" cy="2507328"/>
          </a:xfrm>
          <a:prstGeom prst="rect">
            <a:avLst/>
          </a:prstGeom>
          <a:noFill/>
          <a:ln>
            <a:noFill/>
          </a:ln>
        </p:spPr>
      </p:pic>
      <p:pic>
        <p:nvPicPr>
          <p:cNvPr id="249" name="Google Shape;249;p6"/>
          <p:cNvPicPr preferRelativeResize="0"/>
          <p:nvPr/>
        </p:nvPicPr>
        <p:blipFill rotWithShape="1">
          <a:blip r:embed="rId4">
            <a:alphaModFix/>
          </a:blip>
          <a:srcRect l="6175" t="4461" r="19325"/>
          <a:stretch/>
        </p:blipFill>
        <p:spPr>
          <a:xfrm>
            <a:off x="8716175" y="1605912"/>
            <a:ext cx="2932500" cy="2507328"/>
          </a:xfrm>
          <a:prstGeom prst="rect">
            <a:avLst/>
          </a:prstGeom>
          <a:noFill/>
          <a:ln>
            <a:noFill/>
          </a:ln>
        </p:spPr>
      </p:pic>
      <p:sp>
        <p:nvSpPr>
          <p:cNvPr id="250" name="Google Shape;250;p6"/>
          <p:cNvSpPr/>
          <p:nvPr/>
        </p:nvSpPr>
        <p:spPr>
          <a:xfrm>
            <a:off x="10403775" y="2523250"/>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6"/>
          <p:cNvSpPr/>
          <p:nvPr/>
        </p:nvSpPr>
        <p:spPr>
          <a:xfrm>
            <a:off x="10198500" y="3248300"/>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6"/>
          <p:cNvSpPr/>
          <p:nvPr/>
        </p:nvSpPr>
        <p:spPr>
          <a:xfrm>
            <a:off x="8619325" y="2370725"/>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6"/>
          <p:cNvSpPr/>
          <p:nvPr/>
        </p:nvSpPr>
        <p:spPr>
          <a:xfrm>
            <a:off x="8414050" y="3095775"/>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6"/>
          <p:cNvSpPr/>
          <p:nvPr/>
        </p:nvSpPr>
        <p:spPr>
          <a:xfrm>
            <a:off x="2523325" y="2523125"/>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6"/>
          <p:cNvSpPr/>
          <p:nvPr/>
        </p:nvSpPr>
        <p:spPr>
          <a:xfrm>
            <a:off x="2318050" y="3248175"/>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6"/>
          <p:cNvSpPr/>
          <p:nvPr/>
        </p:nvSpPr>
        <p:spPr>
          <a:xfrm>
            <a:off x="10257050" y="2555975"/>
            <a:ext cx="272675" cy="735200"/>
          </a:xfrm>
          <a:custGeom>
            <a:avLst/>
            <a:gdLst/>
            <a:ahLst/>
            <a:cxnLst/>
            <a:rect l="l" t="t" r="r" b="b"/>
            <a:pathLst>
              <a:path w="10907" h="29408" extrusionOk="0">
                <a:moveTo>
                  <a:pt x="0" y="29408"/>
                </a:moveTo>
                <a:cubicBezTo>
                  <a:pt x="1768" y="26757"/>
                  <a:pt x="9401" y="18400"/>
                  <a:pt x="10606" y="13499"/>
                </a:cubicBezTo>
                <a:cubicBezTo>
                  <a:pt x="11811" y="8598"/>
                  <a:pt x="7794" y="2250"/>
                  <a:pt x="7231" y="0"/>
                </a:cubicBezTo>
              </a:path>
            </a:pathLst>
          </a:custGeom>
          <a:noFill/>
          <a:ln w="38100" cap="flat" cmpd="sng">
            <a:solidFill>
              <a:srgbClr val="ED7D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10244975" y="2568025"/>
            <a:ext cx="805925" cy="769375"/>
          </a:xfrm>
          <a:custGeom>
            <a:avLst/>
            <a:gdLst/>
            <a:ahLst/>
            <a:cxnLst/>
            <a:rect l="l" t="t" r="r" b="b"/>
            <a:pathLst>
              <a:path w="32237" h="30775" extrusionOk="0">
                <a:moveTo>
                  <a:pt x="0" y="29890"/>
                </a:moveTo>
                <a:cubicBezTo>
                  <a:pt x="2893" y="29971"/>
                  <a:pt x="12133" y="31177"/>
                  <a:pt x="17356" y="30373"/>
                </a:cubicBezTo>
                <a:cubicBezTo>
                  <a:pt x="22579" y="29570"/>
                  <a:pt x="29249" y="27801"/>
                  <a:pt x="31338" y="25069"/>
                </a:cubicBezTo>
                <a:cubicBezTo>
                  <a:pt x="33427" y="22337"/>
                  <a:pt x="31177" y="17195"/>
                  <a:pt x="29891" y="13981"/>
                </a:cubicBezTo>
                <a:cubicBezTo>
                  <a:pt x="28605" y="10767"/>
                  <a:pt x="27401" y="8115"/>
                  <a:pt x="23624" y="5785"/>
                </a:cubicBezTo>
                <a:cubicBezTo>
                  <a:pt x="19848" y="3455"/>
                  <a:pt x="9964" y="964"/>
                  <a:pt x="7232" y="0"/>
                </a:cubicBezTo>
              </a:path>
            </a:pathLst>
          </a:custGeom>
          <a:noFill/>
          <a:ln w="38100" cap="flat" cmpd="sng">
            <a:solidFill>
              <a:srgbClr val="00AA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6"/>
          <p:cNvSpPr/>
          <p:nvPr/>
        </p:nvSpPr>
        <p:spPr>
          <a:xfrm>
            <a:off x="10111689" y="2578900"/>
            <a:ext cx="332475" cy="690550"/>
          </a:xfrm>
          <a:custGeom>
            <a:avLst/>
            <a:gdLst/>
            <a:ahLst/>
            <a:cxnLst/>
            <a:rect l="l" t="t" r="r" b="b"/>
            <a:pathLst>
              <a:path w="13299" h="27622" extrusionOk="0">
                <a:moveTo>
                  <a:pt x="4917" y="27622"/>
                </a:moveTo>
                <a:cubicBezTo>
                  <a:pt x="3714" y="25942"/>
                  <a:pt x="6442" y="23083"/>
                  <a:pt x="5202" y="21431"/>
                </a:cubicBezTo>
                <a:cubicBezTo>
                  <a:pt x="4025" y="19863"/>
                  <a:pt x="-417" y="20477"/>
                  <a:pt x="59" y="18574"/>
                </a:cubicBezTo>
                <a:cubicBezTo>
                  <a:pt x="1903" y="11198"/>
                  <a:pt x="8876" y="6185"/>
                  <a:pt x="13299" y="0"/>
                </a:cubicBezTo>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63" name="Google Shape;263;g105e9140ba5_0_31"/>
          <p:cNvPicPr preferRelativeResize="0"/>
          <p:nvPr/>
        </p:nvPicPr>
        <p:blipFill rotWithShape="1">
          <a:blip r:embed="rId3">
            <a:alphaModFix/>
          </a:blip>
          <a:srcRect/>
          <a:stretch/>
        </p:blipFill>
        <p:spPr>
          <a:xfrm>
            <a:off x="-2880" y="0"/>
            <a:ext cx="12196081" cy="6855842"/>
          </a:xfrm>
          <a:prstGeom prst="rect">
            <a:avLst/>
          </a:prstGeom>
          <a:noFill/>
          <a:ln>
            <a:noFill/>
          </a:ln>
        </p:spPr>
      </p:pic>
      <p:sp>
        <p:nvSpPr>
          <p:cNvPr id="264" name="Google Shape;264;g105e9140ba5_0_31"/>
          <p:cNvSpPr/>
          <p:nvPr/>
        </p:nvSpPr>
        <p:spPr>
          <a:xfrm>
            <a:off x="265320" y="376920"/>
            <a:ext cx="32991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Solution Algorithm</a:t>
            </a:r>
            <a:endParaRPr sz="2200" b="0" i="0" u="none" strike="noStrike" cap="none">
              <a:solidFill>
                <a:srgbClr val="000000"/>
              </a:solidFill>
              <a:latin typeface="Arial"/>
              <a:ea typeface="Arial"/>
              <a:cs typeface="Arial"/>
              <a:sym typeface="Arial"/>
            </a:endParaRPr>
          </a:p>
        </p:txBody>
      </p:sp>
      <p:sp>
        <p:nvSpPr>
          <p:cNvPr id="289" name="Google Shape;289;g105e9140ba5_0_31"/>
          <p:cNvSpPr/>
          <p:nvPr/>
        </p:nvSpPr>
        <p:spPr>
          <a:xfrm>
            <a:off x="757812" y="4161800"/>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Streets </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of Medellín, </a:t>
            </a:r>
            <a:br>
              <a:rPr lang="en-US" sz="2200" b="1" i="0" u="none" strike="noStrike" cap="none">
                <a:solidFill>
                  <a:srgbClr val="001E33"/>
                </a:solidFill>
                <a:latin typeface="Arial"/>
                <a:ea typeface="Arial"/>
                <a:cs typeface="Arial"/>
                <a:sym typeface="Arial"/>
              </a:rPr>
            </a:br>
            <a:r>
              <a:rPr lang="en-US" sz="2200" b="1" i="0" u="none" strike="noStrike" cap="none">
                <a:solidFill>
                  <a:srgbClr val="001E33"/>
                </a:solidFill>
                <a:latin typeface="Arial"/>
                <a:ea typeface="Arial"/>
                <a:cs typeface="Arial"/>
                <a:sym typeface="Arial"/>
              </a:rPr>
              <a:t>Origin and </a:t>
            </a:r>
            <a:br>
              <a:rPr lang="en-US" sz="2200" b="1" i="0" u="none" strike="noStrike" cap="none">
                <a:solidFill>
                  <a:srgbClr val="001E33"/>
                </a:solidFill>
                <a:latin typeface="Arial"/>
                <a:ea typeface="Arial"/>
                <a:cs typeface="Arial"/>
                <a:sym typeface="Arial"/>
              </a:rPr>
            </a:br>
            <a:r>
              <a:rPr lang="en-US" sz="2200" b="1" i="0" u="none" strike="noStrike" cap="none">
                <a:solidFill>
                  <a:srgbClr val="001E33"/>
                </a:solidFill>
                <a:latin typeface="Arial"/>
                <a:ea typeface="Arial"/>
                <a:cs typeface="Arial"/>
                <a:sym typeface="Arial"/>
              </a:rPr>
              <a:t>Destination</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sp>
        <p:nvSpPr>
          <p:cNvPr id="293" name="Google Shape;293;g105e9140ba5_0_31"/>
          <p:cNvSpPr/>
          <p:nvPr/>
        </p:nvSpPr>
        <p:spPr>
          <a:xfrm>
            <a:off x="5137450" y="1745713"/>
            <a:ext cx="2402700" cy="2289600"/>
          </a:xfrm>
          <a:prstGeom prst="cube">
            <a:avLst>
              <a:gd name="adj" fmla="val 2500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100"/>
              <a:buFont typeface="Arial"/>
              <a:buNone/>
            </a:pPr>
            <a:r>
              <a:rPr lang="en-US" sz="2100" b="1" i="0" u="none" strike="noStrike" cap="none" dirty="0">
                <a:solidFill>
                  <a:srgbClr val="001E33"/>
                </a:solidFill>
                <a:latin typeface="Arial"/>
                <a:ea typeface="Arial"/>
                <a:cs typeface="Arial"/>
                <a:sym typeface="Arial"/>
              </a:rPr>
              <a:t>Adjacent Dijkstra</a:t>
            </a:r>
            <a:endParaRPr sz="2100" b="1" i="0" u="none" strike="noStrike" cap="none" dirty="0">
              <a:solidFill>
                <a:srgbClr val="001E33"/>
              </a:solidFill>
              <a:latin typeface="Arial"/>
              <a:ea typeface="Arial"/>
              <a:cs typeface="Arial"/>
              <a:sym typeface="Arial"/>
            </a:endParaRPr>
          </a:p>
        </p:txBody>
      </p:sp>
      <p:cxnSp>
        <p:nvCxnSpPr>
          <p:cNvPr id="294" name="Google Shape;294;g105e9140ba5_0_31"/>
          <p:cNvCxnSpPr/>
          <p:nvPr/>
        </p:nvCxnSpPr>
        <p:spPr>
          <a:xfrm>
            <a:off x="3999313" y="2644925"/>
            <a:ext cx="1118700" cy="0"/>
          </a:xfrm>
          <a:prstGeom prst="straightConnector1">
            <a:avLst/>
          </a:prstGeom>
          <a:noFill/>
          <a:ln w="28575" cap="flat" cmpd="sng">
            <a:solidFill>
              <a:srgbClr val="00AADB"/>
            </a:solidFill>
            <a:prstDash val="solid"/>
            <a:round/>
            <a:headEnd type="none" w="sm" len="sm"/>
            <a:tailEnd type="triangle" w="med" len="med"/>
          </a:ln>
        </p:spPr>
      </p:cxnSp>
      <p:cxnSp>
        <p:nvCxnSpPr>
          <p:cNvPr id="295" name="Google Shape;295;g105e9140ba5_0_31"/>
          <p:cNvCxnSpPr/>
          <p:nvPr/>
        </p:nvCxnSpPr>
        <p:spPr>
          <a:xfrm>
            <a:off x="3999313" y="3025925"/>
            <a:ext cx="1118700" cy="0"/>
          </a:xfrm>
          <a:prstGeom prst="straightConnector1">
            <a:avLst/>
          </a:prstGeom>
          <a:noFill/>
          <a:ln w="28575" cap="flat" cmpd="sng">
            <a:solidFill>
              <a:srgbClr val="00AADB"/>
            </a:solidFill>
            <a:prstDash val="solid"/>
            <a:round/>
            <a:headEnd type="none" w="sm" len="sm"/>
            <a:tailEnd type="triangle" w="med" len="med"/>
          </a:ln>
        </p:spPr>
      </p:cxnSp>
      <p:cxnSp>
        <p:nvCxnSpPr>
          <p:cNvPr id="296" name="Google Shape;296;g105e9140ba5_0_31"/>
          <p:cNvCxnSpPr/>
          <p:nvPr/>
        </p:nvCxnSpPr>
        <p:spPr>
          <a:xfrm>
            <a:off x="3999313" y="3483125"/>
            <a:ext cx="1118700" cy="0"/>
          </a:xfrm>
          <a:prstGeom prst="straightConnector1">
            <a:avLst/>
          </a:prstGeom>
          <a:noFill/>
          <a:ln w="28575" cap="flat" cmpd="sng">
            <a:solidFill>
              <a:srgbClr val="00AADB"/>
            </a:solidFill>
            <a:prstDash val="solid"/>
            <a:round/>
            <a:headEnd type="none" w="sm" len="sm"/>
            <a:tailEnd type="triangle" w="med" len="med"/>
          </a:ln>
        </p:spPr>
      </p:cxnSp>
      <p:cxnSp>
        <p:nvCxnSpPr>
          <p:cNvPr id="318" name="Google Shape;318;g105e9140ba5_0_31"/>
          <p:cNvCxnSpPr/>
          <p:nvPr/>
        </p:nvCxnSpPr>
        <p:spPr>
          <a:xfrm>
            <a:off x="7580713" y="3025925"/>
            <a:ext cx="1118700" cy="0"/>
          </a:xfrm>
          <a:prstGeom prst="straightConnector1">
            <a:avLst/>
          </a:prstGeom>
          <a:noFill/>
          <a:ln w="28575" cap="flat" cmpd="sng">
            <a:solidFill>
              <a:srgbClr val="00AADB"/>
            </a:solidFill>
            <a:prstDash val="solid"/>
            <a:round/>
            <a:headEnd type="none" w="sm" len="sm"/>
            <a:tailEnd type="triangle" w="med" len="med"/>
          </a:ln>
        </p:spPr>
      </p:cxnSp>
      <p:sp>
        <p:nvSpPr>
          <p:cNvPr id="319" name="Google Shape;319;g105e9140ba5_0_31"/>
          <p:cNvSpPr/>
          <p:nvPr/>
        </p:nvSpPr>
        <p:spPr>
          <a:xfrm>
            <a:off x="8325537" y="4241025"/>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500" b="1" i="0" u="none" strike="noStrike" cap="none">
                <a:solidFill>
                  <a:srgbClr val="001E33"/>
                </a:solidFill>
                <a:latin typeface="Arial"/>
                <a:ea typeface="Arial"/>
                <a:cs typeface="Arial"/>
                <a:sym typeface="Arial"/>
              </a:rPr>
              <a:t>A path that reduces both distance and harassment</a:t>
            </a:r>
            <a:endParaRPr sz="2200" b="1" i="1"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500" b="1" i="1"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cxnSp>
        <p:nvCxnSpPr>
          <p:cNvPr id="320" name="Google Shape;320;g105e9140ba5_0_31"/>
          <p:cNvCxnSpPr/>
          <p:nvPr/>
        </p:nvCxnSpPr>
        <p:spPr>
          <a:xfrm>
            <a:off x="3999313" y="3864125"/>
            <a:ext cx="1118700" cy="0"/>
          </a:xfrm>
          <a:prstGeom prst="straightConnector1">
            <a:avLst/>
          </a:prstGeom>
          <a:noFill/>
          <a:ln w="28575" cap="flat" cmpd="sng">
            <a:solidFill>
              <a:srgbClr val="00AADB"/>
            </a:solidFill>
            <a:prstDash val="solid"/>
            <a:round/>
            <a:headEnd type="none" w="sm" len="sm"/>
            <a:tailEnd type="triangle" w="med" len="med"/>
          </a:ln>
        </p:spPr>
      </p:cxnSp>
      <p:pic>
        <p:nvPicPr>
          <p:cNvPr id="7" name="Imagen 6" descr="Mapa&#10;&#10;Descripción generada automáticamente">
            <a:extLst>
              <a:ext uri="{FF2B5EF4-FFF2-40B4-BE49-F238E27FC236}">
                <a16:creationId xmlns:a16="http://schemas.microsoft.com/office/drawing/2014/main" id="{9F037DF2-56A7-042F-0614-E011D9BF08D5}"/>
              </a:ext>
            </a:extLst>
          </p:cNvPr>
          <p:cNvPicPr>
            <a:picLocks noChangeAspect="1"/>
          </p:cNvPicPr>
          <p:nvPr/>
        </p:nvPicPr>
        <p:blipFill>
          <a:blip r:embed="rId4"/>
          <a:stretch>
            <a:fillRect/>
          </a:stretch>
        </p:blipFill>
        <p:spPr>
          <a:xfrm>
            <a:off x="8739976" y="2075386"/>
            <a:ext cx="3307391" cy="2204927"/>
          </a:xfrm>
          <a:prstGeom prst="rect">
            <a:avLst/>
          </a:prstGeom>
        </p:spPr>
      </p:pic>
      <p:pic>
        <p:nvPicPr>
          <p:cNvPr id="9" name="Imagen 8" descr="Mapa&#10;&#10;Descripción generada automáticamente">
            <a:extLst>
              <a:ext uri="{FF2B5EF4-FFF2-40B4-BE49-F238E27FC236}">
                <a16:creationId xmlns:a16="http://schemas.microsoft.com/office/drawing/2014/main" id="{ADCD4CCC-0698-270E-E8DE-25BEC70258EE}"/>
              </a:ext>
            </a:extLst>
          </p:cNvPr>
          <p:cNvPicPr>
            <a:picLocks noChangeAspect="1"/>
          </p:cNvPicPr>
          <p:nvPr/>
        </p:nvPicPr>
        <p:blipFill>
          <a:blip r:embed="rId5"/>
          <a:stretch>
            <a:fillRect/>
          </a:stretch>
        </p:blipFill>
        <p:spPr>
          <a:xfrm>
            <a:off x="573714" y="2075386"/>
            <a:ext cx="3279766" cy="218651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Google Shape;325;p3"/>
          <p:cNvPicPr preferRelativeResize="0"/>
          <p:nvPr/>
        </p:nvPicPr>
        <p:blipFill rotWithShape="1">
          <a:blip r:embed="rId3">
            <a:alphaModFix/>
          </a:blip>
          <a:srcRect/>
          <a:stretch/>
        </p:blipFill>
        <p:spPr>
          <a:xfrm>
            <a:off x="-2880" y="0"/>
            <a:ext cx="12196080" cy="6855840"/>
          </a:xfrm>
          <a:prstGeom prst="rect">
            <a:avLst/>
          </a:prstGeom>
          <a:noFill/>
          <a:ln>
            <a:noFill/>
          </a:ln>
        </p:spPr>
      </p:pic>
      <p:sp>
        <p:nvSpPr>
          <p:cNvPr id="326" name="Google Shape;326;p3"/>
          <p:cNvSpPr/>
          <p:nvPr/>
        </p:nvSpPr>
        <p:spPr>
          <a:xfrm>
            <a:off x="265324" y="376925"/>
            <a:ext cx="48639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Explanation of the algorithm</a:t>
            </a:r>
            <a:endParaRPr sz="2200" b="0" i="0" u="none" strike="noStrike" cap="none">
              <a:solidFill>
                <a:srgbClr val="000000"/>
              </a:solidFill>
              <a:latin typeface="Arial"/>
              <a:ea typeface="Arial"/>
              <a:cs typeface="Arial"/>
              <a:sym typeface="Arial"/>
            </a:endParaRPr>
          </a:p>
        </p:txBody>
      </p:sp>
      <p:sp>
        <p:nvSpPr>
          <p:cNvPr id="327" name="Google Shape;327;p3"/>
          <p:cNvSpPr/>
          <p:nvPr/>
        </p:nvSpPr>
        <p:spPr>
          <a:xfrm>
            <a:off x="162000" y="4973275"/>
            <a:ext cx="6983100" cy="7290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1E33"/>
                </a:solidFill>
                <a:latin typeface="Arial"/>
                <a:ea typeface="Arial"/>
                <a:cs typeface="Arial"/>
                <a:sym typeface="Arial"/>
              </a:rPr>
              <a:t>Name of the algorithm for the path that reduces both harassment and distance.</a:t>
            </a:r>
            <a:br>
              <a:rPr lang="en-US" sz="2200" b="0" i="0" u="none" strike="noStrike" cap="none">
                <a:solidFill>
                  <a:srgbClr val="001E33"/>
                </a:solidFill>
                <a:latin typeface="Arial"/>
                <a:ea typeface="Arial"/>
                <a:cs typeface="Arial"/>
                <a:sym typeface="Arial"/>
              </a:rPr>
            </a:br>
            <a:r>
              <a:rPr lang="en-US" sz="1400" b="0" i="0" u="none" strike="noStrike" cap="none">
                <a:solidFill>
                  <a:srgbClr val="ED7D31"/>
                </a:solidFill>
                <a:latin typeface="Arial"/>
                <a:ea typeface="Arial"/>
                <a:cs typeface="Arial"/>
                <a:sym typeface="Arial"/>
              </a:rPr>
              <a:t>(</a:t>
            </a:r>
            <a:r>
              <a:rPr lang="en-US" sz="1400" b="0" i="1" u="none" strike="noStrike" cap="none">
                <a:solidFill>
                  <a:srgbClr val="ED7D31"/>
                </a:solidFill>
                <a:latin typeface="Arial"/>
                <a:ea typeface="Arial"/>
                <a:cs typeface="Arial"/>
                <a:sym typeface="Arial"/>
              </a:rPr>
              <a:t>In this semester, it could be DFS, BFS, Dijkstra, A*... </a:t>
            </a:r>
            <a:r>
              <a:rPr lang="en-US" sz="1400" b="1" i="1" u="none" strike="noStrike" cap="none">
                <a:solidFill>
                  <a:srgbClr val="ED7D31"/>
                </a:solidFill>
                <a:latin typeface="Arial"/>
                <a:ea typeface="Arial"/>
                <a:cs typeface="Arial"/>
                <a:sym typeface="Arial"/>
              </a:rPr>
              <a:t>please choose</a:t>
            </a:r>
            <a:r>
              <a:rPr lang="en-US" sz="1400" b="0" i="0" u="none" strike="noStrike" cap="none">
                <a:solidFill>
                  <a:srgbClr val="ED7D31"/>
                </a:solidFill>
                <a:latin typeface="Arial"/>
                <a:ea typeface="Arial"/>
                <a:cs typeface="Arial"/>
                <a:sym typeface="Arial"/>
              </a:rPr>
              <a:t>)</a:t>
            </a:r>
            <a:r>
              <a:rPr lang="en-US" sz="1400" b="0" i="0" u="none" strike="noStrike" cap="none">
                <a:solidFill>
                  <a:srgbClr val="001E33"/>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331" name="Google Shape;331;p3"/>
          <p:cNvSpPr/>
          <p:nvPr/>
        </p:nvSpPr>
        <p:spPr>
          <a:xfrm>
            <a:off x="4875120" y="6301560"/>
            <a:ext cx="2932500" cy="516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Explain the graphs in your</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own words</a:t>
            </a:r>
            <a:endParaRPr sz="1400" b="0" i="0" u="none" strike="noStrike" cap="none">
              <a:solidFill>
                <a:schemeClr val="accent2"/>
              </a:solidFill>
              <a:latin typeface="Arial"/>
              <a:ea typeface="Arial"/>
              <a:cs typeface="Arial"/>
              <a:sym typeface="Arial"/>
            </a:endParaRPr>
          </a:p>
        </p:txBody>
      </p:sp>
      <p:sp>
        <p:nvSpPr>
          <p:cNvPr id="332" name="Google Shape;332;p3"/>
          <p:cNvSpPr/>
          <p:nvPr/>
        </p:nvSpPr>
        <p:spPr>
          <a:xfrm>
            <a:off x="4386257" y="5965671"/>
            <a:ext cx="671004" cy="57547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33" name="Google Shape;333;p3"/>
          <p:cNvSpPr/>
          <p:nvPr/>
        </p:nvSpPr>
        <p:spPr>
          <a:xfrm>
            <a:off x="7958640" y="4993080"/>
            <a:ext cx="2932500" cy="729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Include a high-definition image related to the problem of sexual street harassment.</a:t>
            </a:r>
            <a:endParaRPr sz="1400" b="0" i="0" u="none" strike="noStrike" cap="none">
              <a:solidFill>
                <a:schemeClr val="accent2"/>
              </a:solidFill>
              <a:latin typeface="Arial"/>
              <a:ea typeface="Arial"/>
              <a:cs typeface="Arial"/>
              <a:sym typeface="Arial"/>
            </a:endParaRPr>
          </a:p>
        </p:txBody>
      </p:sp>
      <p:sp>
        <p:nvSpPr>
          <p:cNvPr id="337" name="Google Shape;337;p3"/>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grpSp>
        <p:nvGrpSpPr>
          <p:cNvPr id="338" name="Google Shape;338;p3"/>
          <p:cNvGrpSpPr/>
          <p:nvPr/>
        </p:nvGrpSpPr>
        <p:grpSpPr>
          <a:xfrm>
            <a:off x="445904" y="1762990"/>
            <a:ext cx="5974004" cy="3227596"/>
            <a:chOff x="2667000" y="1475498"/>
            <a:chExt cx="6858000" cy="3938975"/>
          </a:xfrm>
        </p:grpSpPr>
        <p:pic>
          <p:nvPicPr>
            <p:cNvPr id="339" name="Google Shape;339;p3"/>
            <p:cNvPicPr preferRelativeResize="0"/>
            <p:nvPr/>
          </p:nvPicPr>
          <p:blipFill rotWithShape="1">
            <a:blip r:embed="rId4">
              <a:alphaModFix/>
            </a:blip>
            <a:srcRect t="12021" b="11400"/>
            <a:stretch/>
          </p:blipFill>
          <p:spPr>
            <a:xfrm>
              <a:off x="2667000" y="1475498"/>
              <a:ext cx="6858000" cy="3938975"/>
            </a:xfrm>
            <a:prstGeom prst="rect">
              <a:avLst/>
            </a:prstGeom>
            <a:noFill/>
            <a:ln>
              <a:noFill/>
            </a:ln>
          </p:spPr>
        </p:pic>
        <p:sp>
          <p:nvSpPr>
            <p:cNvPr id="340" name="Google Shape;340;p3"/>
            <p:cNvSpPr/>
            <p:nvPr/>
          </p:nvSpPr>
          <p:spPr>
            <a:xfrm>
              <a:off x="2770375" y="1526325"/>
              <a:ext cx="2655300" cy="825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3"/>
            <p:cNvSpPr/>
            <p:nvPr/>
          </p:nvSpPr>
          <p:spPr>
            <a:xfrm>
              <a:off x="3379975" y="1602525"/>
              <a:ext cx="2655300" cy="575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2" name="Google Shape;342;p3"/>
          <p:cNvSpPr/>
          <p:nvPr/>
        </p:nvSpPr>
        <p:spPr>
          <a:xfrm rot="10800000" flipH="1">
            <a:off x="4495000" y="1171452"/>
            <a:ext cx="671004" cy="57547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pic>
        <p:nvPicPr>
          <p:cNvPr id="343" name="Google Shape;343;p3"/>
          <p:cNvPicPr preferRelativeResize="0"/>
          <p:nvPr/>
        </p:nvPicPr>
        <p:blipFill rotWithShape="1">
          <a:blip r:embed="rId5">
            <a:alphaModFix/>
          </a:blip>
          <a:srcRect/>
          <a:stretch/>
        </p:blipFill>
        <p:spPr>
          <a:xfrm>
            <a:off x="7263775" y="2042306"/>
            <a:ext cx="4191000" cy="2357450"/>
          </a:xfrm>
          <a:prstGeom prst="rect">
            <a:avLst/>
          </a:prstGeom>
          <a:noFill/>
          <a:ln>
            <a:noFill/>
          </a:ln>
        </p:spPr>
      </p:pic>
      <p:sp>
        <p:nvSpPr>
          <p:cNvPr id="344" name="Google Shape;344;p3"/>
          <p:cNvSpPr/>
          <p:nvPr/>
        </p:nvSpPr>
        <p:spPr>
          <a:xfrm flipH="1">
            <a:off x="10058881" y="4146423"/>
            <a:ext cx="671004" cy="958986"/>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p5"/>
          <p:cNvPicPr preferRelativeResize="0"/>
          <p:nvPr/>
        </p:nvPicPr>
        <p:blipFill rotWithShape="1">
          <a:blip r:embed="rId3">
            <a:alphaModFix/>
          </a:blip>
          <a:srcRect/>
          <a:stretch/>
        </p:blipFill>
        <p:spPr>
          <a:xfrm>
            <a:off x="-2880" y="0"/>
            <a:ext cx="12196080" cy="6855840"/>
          </a:xfrm>
          <a:prstGeom prst="rect">
            <a:avLst/>
          </a:prstGeom>
          <a:noFill/>
          <a:ln>
            <a:noFill/>
          </a:ln>
        </p:spPr>
      </p:pic>
      <p:sp>
        <p:nvSpPr>
          <p:cNvPr id="350" name="Google Shape;350;p5"/>
          <p:cNvSpPr/>
          <p:nvPr/>
        </p:nvSpPr>
        <p:spPr>
          <a:xfrm>
            <a:off x="265329" y="376925"/>
            <a:ext cx="58833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Complexity of the algorithm</a:t>
            </a:r>
            <a:endParaRPr sz="2200" b="0" i="0" u="none" strike="noStrike" cap="none">
              <a:solidFill>
                <a:srgbClr val="000000"/>
              </a:solidFill>
              <a:latin typeface="Arial"/>
              <a:ea typeface="Arial"/>
              <a:cs typeface="Arial"/>
              <a:sym typeface="Arial"/>
            </a:endParaRPr>
          </a:p>
        </p:txBody>
      </p:sp>
      <p:sp>
        <p:nvSpPr>
          <p:cNvPr id="351" name="Google Shape;351;p5"/>
          <p:cNvSpPr/>
          <p:nvPr/>
        </p:nvSpPr>
        <p:spPr>
          <a:xfrm>
            <a:off x="584652" y="4173125"/>
            <a:ext cx="6090300" cy="9420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dirty="0">
                <a:solidFill>
                  <a:srgbClr val="001E33"/>
                </a:solidFill>
                <a:latin typeface="Arial"/>
                <a:ea typeface="Arial"/>
                <a:cs typeface="Arial"/>
                <a:sym typeface="Arial"/>
              </a:rPr>
              <a:t>Time and memory complexity of the algorithm name. V is...E is... </a:t>
            </a:r>
            <a:r>
              <a:rPr lang="en-US" sz="1400" b="0" i="0" u="none" strike="noStrike" cap="none" dirty="0">
                <a:solidFill>
                  <a:srgbClr val="ED7D31"/>
                </a:solidFill>
                <a:latin typeface="Arial"/>
                <a:ea typeface="Arial"/>
                <a:cs typeface="Arial"/>
                <a:sym typeface="Arial"/>
              </a:rPr>
              <a:t>(In this semester, it could be DFS, BFS, Dijkstra, A*). Please explain what V and E mean in this problem. </a:t>
            </a:r>
            <a:r>
              <a:rPr lang="en-US" sz="1400" b="1" i="0" u="none" strike="noStrike" cap="none" dirty="0">
                <a:solidFill>
                  <a:srgbClr val="ED7D31"/>
                </a:solidFill>
                <a:latin typeface="Arial"/>
                <a:ea typeface="Arial"/>
                <a:cs typeface="Arial"/>
                <a:sym typeface="Arial"/>
              </a:rPr>
              <a:t>PLEASE, it is not helpful to put 'n'.</a:t>
            </a:r>
            <a:endParaRPr sz="1400" b="1" i="0" u="none" strike="noStrike" cap="none" dirty="0">
              <a:solidFill>
                <a:srgbClr val="ED7D31"/>
              </a:solidFill>
              <a:latin typeface="Arial"/>
              <a:ea typeface="Arial"/>
              <a:cs typeface="Arial"/>
              <a:sym typeface="Arial"/>
            </a:endParaRPr>
          </a:p>
        </p:txBody>
      </p:sp>
      <p:sp>
        <p:nvSpPr>
          <p:cNvPr id="355" name="Google Shape;355;p5"/>
          <p:cNvSpPr/>
          <p:nvPr/>
        </p:nvSpPr>
        <p:spPr>
          <a:xfrm rot="10800000" flipH="1">
            <a:off x="4567200" y="1174620"/>
            <a:ext cx="602262" cy="4607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59" name="Google Shape;359;p5"/>
          <p:cNvSpPr/>
          <p:nvPr/>
        </p:nvSpPr>
        <p:spPr>
          <a:xfrm>
            <a:off x="7257944" y="4937746"/>
            <a:ext cx="602262" cy="51586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graphicFrame>
        <p:nvGraphicFramePr>
          <p:cNvPr id="360" name="Google Shape;360;p5"/>
          <p:cNvGraphicFramePr/>
          <p:nvPr/>
        </p:nvGraphicFramePr>
        <p:xfrm>
          <a:off x="471720" y="1194240"/>
          <a:ext cx="6246500" cy="2956585"/>
        </p:xfrm>
        <a:graphic>
          <a:graphicData uri="http://schemas.openxmlformats.org/drawingml/2006/table">
            <a:tbl>
              <a:tblPr>
                <a:noFill/>
                <a:tableStyleId>{6AE14788-8E30-4C6D-8B4F-72BFB00EB405}</a:tableStyleId>
              </a:tblPr>
              <a:tblGrid>
                <a:gridCol w="2261475">
                  <a:extLst>
                    <a:ext uri="{9D8B030D-6E8A-4147-A177-3AD203B41FA5}">
                      <a16:colId xmlns:a16="http://schemas.microsoft.com/office/drawing/2014/main" val="20000"/>
                    </a:ext>
                  </a:extLst>
                </a:gridCol>
                <a:gridCol w="1902275">
                  <a:extLst>
                    <a:ext uri="{9D8B030D-6E8A-4147-A177-3AD203B41FA5}">
                      <a16:colId xmlns:a16="http://schemas.microsoft.com/office/drawing/2014/main" val="20001"/>
                    </a:ext>
                  </a:extLst>
                </a:gridCol>
                <a:gridCol w="2082750">
                  <a:extLst>
                    <a:ext uri="{9D8B030D-6E8A-4147-A177-3AD203B41FA5}">
                      <a16:colId xmlns:a16="http://schemas.microsoft.com/office/drawing/2014/main" val="20002"/>
                    </a:ext>
                  </a:extLst>
                </a:gridCol>
              </a:tblGrid>
              <a:tr h="109727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200" b="1" u="none" strike="noStrike" cap="none">
                          <a:solidFill>
                            <a:schemeClr val="accent2"/>
                          </a:solidFill>
                          <a:latin typeface="Arial"/>
                          <a:ea typeface="Arial"/>
                          <a:cs typeface="Arial"/>
                          <a:sym typeface="Arial"/>
                        </a:rPr>
                        <a:t>Time complexity</a:t>
                      </a:r>
                      <a:endParaRPr sz="2200" b="0" u="none" strike="noStrike" cap="none">
                        <a:solidFill>
                          <a:schemeClr val="accent2"/>
                        </a:solidFill>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200" b="1" u="none" strike="noStrike" cap="none">
                          <a:solidFill>
                            <a:schemeClr val="accent4"/>
                          </a:solidFill>
                          <a:latin typeface="Arial"/>
                          <a:ea typeface="Arial"/>
                          <a:cs typeface="Arial"/>
                          <a:sym typeface="Arial"/>
                        </a:rPr>
                        <a:t>Complexity of memory</a:t>
                      </a:r>
                      <a:endParaRPr sz="2200" b="0" u="none" strike="noStrike" cap="none">
                        <a:solidFill>
                          <a:schemeClr val="accent4"/>
                        </a:solidFill>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extLst>
                  <a:ext uri="{0D108BD9-81ED-4DB2-BD59-A6C34878D82A}">
                    <a16:rowId xmlns:a16="http://schemas.microsoft.com/office/drawing/2014/main" val="10000"/>
                  </a:ext>
                </a:extLst>
              </a:tr>
              <a:tr h="762000">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FFFFFF"/>
                          </a:solidFill>
                        </a:rPr>
                        <a:t>Algorithm name </a:t>
                      </a:r>
                      <a:endParaRPr sz="22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b="0" u="none" strike="noStrike" cap="none">
                          <a:solidFill>
                            <a:srgbClr val="FFFFFF"/>
                          </a:solidFill>
                          <a:latin typeface="Arial"/>
                          <a:ea typeface="Arial"/>
                          <a:cs typeface="Arial"/>
                          <a:sym typeface="Arial"/>
                        </a:rPr>
                        <a:t>O(</a:t>
                      </a:r>
                      <a:r>
                        <a:rPr lang="en-US" sz="2200" u="none" strike="noStrike" cap="none">
                          <a:solidFill>
                            <a:srgbClr val="FFFFFF"/>
                          </a:solidFill>
                        </a:rPr>
                        <a:t>V</a:t>
                      </a:r>
                      <a:r>
                        <a:rPr lang="en-US" sz="2200" b="0" u="none" strike="noStrike" cap="none" baseline="30000">
                          <a:solidFill>
                            <a:srgbClr val="FFFFFF"/>
                          </a:solidFill>
                          <a:latin typeface="Arial"/>
                          <a:ea typeface="Arial"/>
                          <a:cs typeface="Arial"/>
                          <a:sym typeface="Arial"/>
                        </a:rPr>
                        <a:t>2</a:t>
                      </a:r>
                      <a:r>
                        <a:rPr lang="en-US" sz="2200" b="0" u="none" strike="noStrike" cap="none">
                          <a:solidFill>
                            <a:srgbClr val="FFFFFF"/>
                          </a:solidFill>
                          <a:latin typeface="Arial"/>
                          <a:ea typeface="Arial"/>
                          <a:cs typeface="Arial"/>
                          <a:sym typeface="Arial"/>
                        </a:rPr>
                        <a:t> *E*2</a:t>
                      </a:r>
                      <a:r>
                        <a:rPr lang="en-US" sz="2200" u="none" strike="noStrike" cap="none" baseline="30000">
                          <a:solidFill>
                            <a:srgbClr val="FFFFFF"/>
                          </a:solidFill>
                        </a:rPr>
                        <a:t>V</a:t>
                      </a:r>
                      <a:r>
                        <a:rPr lang="en-US" sz="2200" b="0" u="none" strike="noStrike" cap="none">
                          <a:solidFill>
                            <a:srgbClr val="FFFFFF"/>
                          </a:solidFill>
                          <a:latin typeface="Arial"/>
                          <a:ea typeface="Arial"/>
                          <a:cs typeface="Arial"/>
                          <a:sym typeface="Arial"/>
                        </a:rPr>
                        <a:t> )</a:t>
                      </a:r>
                      <a:endParaRPr sz="22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b="0" u="none" strike="noStrike" cap="none">
                          <a:solidFill>
                            <a:srgbClr val="FFFFFF"/>
                          </a:solidFill>
                          <a:latin typeface="Arial"/>
                          <a:ea typeface="Arial"/>
                          <a:cs typeface="Arial"/>
                          <a:sym typeface="Arial"/>
                        </a:rPr>
                        <a:t>O(E!*V*E*E*2</a:t>
                      </a:r>
                      <a:r>
                        <a:rPr lang="en-US" sz="2200" u="none" strike="noStrike" cap="none" baseline="30000">
                          <a:solidFill>
                            <a:srgbClr val="FFFFFF"/>
                          </a:solidFill>
                        </a:rPr>
                        <a:t>E</a:t>
                      </a:r>
                      <a:r>
                        <a:rPr lang="en-US" sz="2200" b="0" u="none" strike="noStrike" cap="none">
                          <a:solidFill>
                            <a:srgbClr val="FFFFFF"/>
                          </a:solidFill>
                          <a:latin typeface="Arial"/>
                          <a:ea typeface="Arial"/>
                          <a:cs typeface="Arial"/>
                          <a:sym typeface="Arial"/>
                        </a:rPr>
                        <a:t> )</a:t>
                      </a:r>
                      <a:endParaRPr sz="22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extLst>
                  <a:ext uri="{0D108BD9-81ED-4DB2-BD59-A6C34878D82A}">
                    <a16:rowId xmlns:a16="http://schemas.microsoft.com/office/drawing/2014/main" val="10001"/>
                  </a:ext>
                </a:extLst>
              </a:tr>
              <a:tr h="1097300">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FFFFFF"/>
                          </a:solidFill>
                        </a:rPr>
                        <a:t>Algorithm name </a:t>
                      </a:r>
                      <a:r>
                        <a:rPr lang="en-US" sz="2200" u="none" strike="noStrike" cap="none">
                          <a:solidFill>
                            <a:schemeClr val="accent2"/>
                          </a:solidFill>
                        </a:rPr>
                        <a:t>(if you have tried two)</a:t>
                      </a:r>
                      <a:endParaRPr sz="2200" b="0" u="none" strike="noStrike" cap="none">
                        <a:solidFill>
                          <a:schemeClr val="accent2"/>
                        </a:solidFill>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b="0" u="none" strike="noStrike" cap="none">
                          <a:solidFill>
                            <a:srgbClr val="FFFFFF"/>
                          </a:solidFill>
                          <a:latin typeface="Arial"/>
                          <a:ea typeface="Arial"/>
                          <a:cs typeface="Arial"/>
                          <a:sym typeface="Arial"/>
                        </a:rPr>
                        <a:t>O(</a:t>
                      </a:r>
                      <a:r>
                        <a:rPr lang="en-US" sz="2200" u="none" strike="noStrike" cap="none">
                          <a:solidFill>
                            <a:srgbClr val="FFFFFF"/>
                          </a:solidFill>
                        </a:rPr>
                        <a:t>V*V*E*E*E</a:t>
                      </a:r>
                      <a:r>
                        <a:rPr lang="en-US" sz="2200" b="0" u="none" strike="noStrike" cap="none">
                          <a:solidFill>
                            <a:srgbClr val="FFFFFF"/>
                          </a:solidFill>
                          <a:latin typeface="Arial"/>
                          <a:ea typeface="Arial"/>
                          <a:cs typeface="Arial"/>
                          <a:sym typeface="Arial"/>
                        </a:rPr>
                        <a:t>)</a:t>
                      </a:r>
                      <a:endParaRPr sz="22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b="0" u="none" strike="noStrike" cap="none">
                          <a:solidFill>
                            <a:srgbClr val="FFFFFF"/>
                          </a:solidFill>
                          <a:latin typeface="Arial"/>
                          <a:ea typeface="Arial"/>
                          <a:cs typeface="Arial"/>
                          <a:sym typeface="Arial"/>
                        </a:rPr>
                        <a:t>O(</a:t>
                      </a:r>
                      <a:r>
                        <a:rPr lang="en-US" sz="2200" u="none" strike="noStrike" cap="none">
                          <a:solidFill>
                            <a:srgbClr val="FFFFFF"/>
                          </a:solidFill>
                        </a:rPr>
                        <a:t>E!)</a:t>
                      </a:r>
                      <a:endParaRPr sz="22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extLst>
                  <a:ext uri="{0D108BD9-81ED-4DB2-BD59-A6C34878D82A}">
                    <a16:rowId xmlns:a16="http://schemas.microsoft.com/office/drawing/2014/main" val="10002"/>
                  </a:ext>
                </a:extLst>
              </a:tr>
            </a:tbl>
          </a:graphicData>
        </a:graphic>
      </p:graphicFrame>
      <p:pic>
        <p:nvPicPr>
          <p:cNvPr id="365" name="Google Shape;365;p5"/>
          <p:cNvPicPr preferRelativeResize="0"/>
          <p:nvPr/>
        </p:nvPicPr>
        <p:blipFill rotWithShape="1">
          <a:blip r:embed="rId4">
            <a:alphaModFix/>
          </a:blip>
          <a:srcRect/>
          <a:stretch/>
        </p:blipFill>
        <p:spPr>
          <a:xfrm>
            <a:off x="7150250" y="1768400"/>
            <a:ext cx="4157674" cy="3118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g13694941206_0_0"/>
          <p:cNvPicPr preferRelativeResize="0"/>
          <p:nvPr/>
        </p:nvPicPr>
        <p:blipFill rotWithShape="1">
          <a:blip r:embed="rId3">
            <a:alphaModFix/>
          </a:blip>
          <a:srcRect/>
          <a:stretch/>
        </p:blipFill>
        <p:spPr>
          <a:xfrm>
            <a:off x="-2880" y="0"/>
            <a:ext cx="12196075" cy="6855842"/>
          </a:xfrm>
          <a:prstGeom prst="rect">
            <a:avLst/>
          </a:prstGeom>
          <a:noFill/>
          <a:ln>
            <a:noFill/>
          </a:ln>
        </p:spPr>
      </p:pic>
      <p:sp>
        <p:nvSpPr>
          <p:cNvPr id="372" name="Google Shape;372;g13694941206_0_0"/>
          <p:cNvSpPr/>
          <p:nvPr/>
        </p:nvSpPr>
        <p:spPr>
          <a:xfrm>
            <a:off x="265329" y="376925"/>
            <a:ext cx="58833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First path minimizing d = ???</a:t>
            </a:r>
            <a:endParaRPr sz="2200" b="0" i="0" u="none" strike="noStrike" cap="none">
              <a:solidFill>
                <a:srgbClr val="000000"/>
              </a:solidFill>
              <a:latin typeface="Arial"/>
              <a:ea typeface="Arial"/>
              <a:cs typeface="Arial"/>
              <a:sym typeface="Arial"/>
            </a:endParaRPr>
          </a:p>
        </p:txBody>
      </p:sp>
      <p:sp>
        <p:nvSpPr>
          <p:cNvPr id="373" name="Google Shape;373;g13694941206_0_0"/>
          <p:cNvSpPr/>
          <p:nvPr/>
        </p:nvSpPr>
        <p:spPr>
          <a:xfrm>
            <a:off x="356050" y="3106325"/>
            <a:ext cx="11175000" cy="942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1E33"/>
                </a:solidFill>
                <a:latin typeface="Arial"/>
                <a:ea typeface="Arial"/>
                <a:cs typeface="Arial"/>
                <a:sym typeface="Arial"/>
              </a:rPr>
              <a:t>Distance and risk of harassment for the path that minimizes d = ??. Execution time of ?? seconds.</a:t>
            </a:r>
            <a:endParaRPr sz="2200" b="0" i="1" u="none" strike="noStrike" cap="none">
              <a:solidFill>
                <a:srgbClr val="000000"/>
              </a:solidFill>
              <a:latin typeface="Arial"/>
              <a:ea typeface="Arial"/>
              <a:cs typeface="Arial"/>
              <a:sym typeface="Arial"/>
            </a:endParaRPr>
          </a:p>
        </p:txBody>
      </p:sp>
      <p:sp>
        <p:nvSpPr>
          <p:cNvPr id="374" name="Google Shape;374;g13694941206_0_0"/>
          <p:cNvSpPr/>
          <p:nvPr/>
        </p:nvSpPr>
        <p:spPr>
          <a:xfrm rot="10800000" flipH="1">
            <a:off x="3356267" y="269947"/>
            <a:ext cx="1300860" cy="619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75" name="Google Shape;375;g13694941206_0_0"/>
          <p:cNvSpPr/>
          <p:nvPr/>
        </p:nvSpPr>
        <p:spPr>
          <a:xfrm>
            <a:off x="4606280" y="702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376" name="Google Shape;376;g13694941206_0_0"/>
          <p:cNvSpPr/>
          <p:nvPr/>
        </p:nvSpPr>
        <p:spPr>
          <a:xfrm>
            <a:off x="5015760" y="762000"/>
            <a:ext cx="3425400" cy="729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Create the table in Powerpoint. Do not copy pixelated screenshots from the white paper, please.</a:t>
            </a:r>
            <a:endParaRPr sz="1400" b="0" i="0" u="none" strike="noStrike" cap="none">
              <a:solidFill>
                <a:schemeClr val="accent2"/>
              </a:solidFill>
              <a:latin typeface="Arial"/>
              <a:ea typeface="Arial"/>
              <a:cs typeface="Arial"/>
              <a:sym typeface="Arial"/>
            </a:endParaRPr>
          </a:p>
        </p:txBody>
      </p:sp>
      <p:sp>
        <p:nvSpPr>
          <p:cNvPr id="377" name="Google Shape;377;g13694941206_0_0"/>
          <p:cNvSpPr/>
          <p:nvPr/>
        </p:nvSpPr>
        <p:spPr>
          <a:xfrm rot="10800000" flipH="1">
            <a:off x="4491000" y="1022220"/>
            <a:ext cx="602262" cy="4607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78" name="Google Shape;378;g13694941206_0_0"/>
          <p:cNvSpPr/>
          <p:nvPr/>
        </p:nvSpPr>
        <p:spPr>
          <a:xfrm>
            <a:off x="3437640" y="368448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Explain the tables in your</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own words</a:t>
            </a:r>
            <a:endParaRPr sz="1400" b="0" i="0" u="none" strike="noStrike" cap="none">
              <a:solidFill>
                <a:schemeClr val="accent2"/>
              </a:solidFill>
              <a:latin typeface="Arial"/>
              <a:ea typeface="Arial"/>
              <a:cs typeface="Arial"/>
              <a:sym typeface="Arial"/>
            </a:endParaRPr>
          </a:p>
        </p:txBody>
      </p:sp>
      <p:sp>
        <p:nvSpPr>
          <p:cNvPr id="379" name="Google Shape;379;g13694941206_0_0"/>
          <p:cNvSpPr/>
          <p:nvPr/>
        </p:nvSpPr>
        <p:spPr>
          <a:xfrm>
            <a:off x="3356273" y="3514123"/>
            <a:ext cx="455058" cy="72900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graphicFrame>
        <p:nvGraphicFramePr>
          <p:cNvPr id="380" name="Google Shape;380;g13694941206_0_0"/>
          <p:cNvGraphicFramePr/>
          <p:nvPr/>
        </p:nvGraphicFramePr>
        <p:xfrm>
          <a:off x="333820" y="1499040"/>
          <a:ext cx="11310600" cy="1481660"/>
        </p:xfrm>
        <a:graphic>
          <a:graphicData uri="http://schemas.openxmlformats.org/drawingml/2006/table">
            <a:tbl>
              <a:tblPr>
                <a:noFill/>
                <a:tableStyleId>{6AE14788-8E30-4C6D-8B4F-72BFB00EB405}</a:tableStyleId>
              </a:tblPr>
              <a:tblGrid>
                <a:gridCol w="2852000">
                  <a:extLst>
                    <a:ext uri="{9D8B030D-6E8A-4147-A177-3AD203B41FA5}">
                      <a16:colId xmlns:a16="http://schemas.microsoft.com/office/drawing/2014/main" val="20000"/>
                    </a:ext>
                  </a:extLst>
                </a:gridCol>
                <a:gridCol w="3225850">
                  <a:extLst>
                    <a:ext uri="{9D8B030D-6E8A-4147-A177-3AD203B41FA5}">
                      <a16:colId xmlns:a16="http://schemas.microsoft.com/office/drawing/2014/main" val="20001"/>
                    </a:ext>
                  </a:extLst>
                </a:gridCol>
                <a:gridCol w="1540850">
                  <a:extLst>
                    <a:ext uri="{9D8B030D-6E8A-4147-A177-3AD203B41FA5}">
                      <a16:colId xmlns:a16="http://schemas.microsoft.com/office/drawing/2014/main" val="20002"/>
                    </a:ext>
                  </a:extLst>
                </a:gridCol>
                <a:gridCol w="3691900">
                  <a:extLst>
                    <a:ext uri="{9D8B030D-6E8A-4147-A177-3AD203B41FA5}">
                      <a16:colId xmlns:a16="http://schemas.microsoft.com/office/drawing/2014/main" val="20003"/>
                    </a:ext>
                  </a:extLst>
                </a:gridCol>
              </a:tblGrid>
              <a:tr h="739200">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001E33"/>
                          </a:solidFill>
                        </a:rPr>
                        <a:t>Origin</a:t>
                      </a:r>
                      <a:endParaRPr sz="2200" b="1" u="none" strike="noStrike" cap="none">
                        <a:solidFill>
                          <a:srgbClr val="001E33"/>
                        </a:solidFill>
                      </a:endParaRPr>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rgbClr val="00AADB"/>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2200" b="1" u="none" strike="noStrike" cap="none">
                          <a:solidFill>
                            <a:srgbClr val="001E33"/>
                          </a:solidFill>
                        </a:rPr>
                        <a:t>Destination</a:t>
                      </a:r>
                      <a:endParaRPr sz="2200" b="1" u="none" strike="noStrike" cap="none">
                        <a:solidFill>
                          <a:srgbClr val="001E33"/>
                        </a:solidFill>
                      </a:endParaRPr>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rgbClr val="00AADB"/>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200" b="1" u="none" strike="noStrike" cap="none">
                          <a:solidFill>
                            <a:srgbClr val="001E33"/>
                          </a:solidFill>
                        </a:rPr>
                        <a:t>Distance (meters)</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rgbClr val="00AADB"/>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001E33"/>
                          </a:solidFill>
                        </a:rPr>
                        <a:t>Risk of harassment </a:t>
                      </a:r>
                      <a:br>
                        <a:rPr lang="en-US" sz="2200" b="1" u="none" strike="noStrike" cap="none">
                          <a:solidFill>
                            <a:srgbClr val="001E33"/>
                          </a:solidFill>
                        </a:rPr>
                      </a:br>
                      <a:r>
                        <a:rPr lang="en-US" sz="2200" b="1" u="none" strike="noStrike" cap="none">
                          <a:solidFill>
                            <a:srgbClr val="001E33"/>
                          </a:solidFill>
                        </a:rPr>
                        <a:t>(between 0 and 1)</a:t>
                      </a:r>
                      <a:endParaRPr sz="2200" b="1"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rgbClr val="00AADB"/>
                    </a:solidFill>
                  </a:tcPr>
                </a:tc>
                <a:extLst>
                  <a:ext uri="{0D108BD9-81ED-4DB2-BD59-A6C34878D82A}">
                    <a16:rowId xmlns:a16="http://schemas.microsoft.com/office/drawing/2014/main" val="10000"/>
                  </a:ext>
                </a:extLst>
              </a:tr>
              <a:tr h="7196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01E33"/>
                          </a:solidFill>
                        </a:rPr>
                        <a:t>EAFIT University</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001E33"/>
                          </a:solidFill>
                        </a:rPr>
                        <a:t>National University</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001E33"/>
                          </a:solidFill>
                        </a:rPr>
                        <a:t>??</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01E33"/>
                          </a:solidFill>
                        </a:rPr>
                        <a:t>??</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bl>
          </a:graphicData>
        </a:graphic>
      </p:graphicFrame>
      <p:sp>
        <p:nvSpPr>
          <p:cNvPr id="381" name="Google Shape;381;g13694941206_0_0"/>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382" name="Google Shape;382;g13694941206_0_0"/>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383" name="Google Shape;383;g13694941206_0_0"/>
          <p:cNvSpPr txBox="1"/>
          <p:nvPr/>
        </p:nvSpPr>
        <p:spPr>
          <a:xfrm>
            <a:off x="6707225" y="60149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pic>
        <p:nvPicPr>
          <p:cNvPr id="388" name="Google Shape;388;gadd317ae2b_0_201"/>
          <p:cNvPicPr preferRelativeResize="0"/>
          <p:nvPr/>
        </p:nvPicPr>
        <p:blipFill rotWithShape="1">
          <a:blip r:embed="rId3">
            <a:alphaModFix/>
          </a:blip>
          <a:srcRect/>
          <a:stretch/>
        </p:blipFill>
        <p:spPr>
          <a:xfrm>
            <a:off x="-2880" y="0"/>
            <a:ext cx="12196077" cy="6855841"/>
          </a:xfrm>
          <a:prstGeom prst="rect">
            <a:avLst/>
          </a:prstGeom>
          <a:noFill/>
          <a:ln>
            <a:noFill/>
          </a:ln>
        </p:spPr>
      </p:pic>
      <p:sp>
        <p:nvSpPr>
          <p:cNvPr id="389" name="Google Shape;389;gadd317ae2b_0_201"/>
          <p:cNvSpPr/>
          <p:nvPr/>
        </p:nvSpPr>
        <p:spPr>
          <a:xfrm>
            <a:off x="265329" y="376925"/>
            <a:ext cx="58833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Second path </a:t>
            </a:r>
            <a:r>
              <a:rPr lang="en-US" sz="2200" b="1">
                <a:solidFill>
                  <a:srgbClr val="FFFFFF"/>
                </a:solidFill>
              </a:rPr>
              <a:t>minimizing</a:t>
            </a:r>
            <a:r>
              <a:rPr lang="en-US" sz="2200" b="1" i="0" u="none" strike="noStrike" cap="none">
                <a:solidFill>
                  <a:srgbClr val="FFFFFF"/>
                </a:solidFill>
                <a:latin typeface="Arial"/>
                <a:ea typeface="Arial"/>
                <a:cs typeface="Arial"/>
                <a:sym typeface="Arial"/>
              </a:rPr>
              <a:t> d = ???</a:t>
            </a:r>
            <a:endParaRPr sz="2200" b="0" i="0" u="none" strike="noStrike" cap="none">
              <a:solidFill>
                <a:srgbClr val="000000"/>
              </a:solidFill>
              <a:latin typeface="Arial"/>
              <a:ea typeface="Arial"/>
              <a:cs typeface="Arial"/>
              <a:sym typeface="Arial"/>
            </a:endParaRPr>
          </a:p>
        </p:txBody>
      </p:sp>
      <p:sp>
        <p:nvSpPr>
          <p:cNvPr id="390" name="Google Shape;390;gadd317ae2b_0_201"/>
          <p:cNvSpPr/>
          <p:nvPr/>
        </p:nvSpPr>
        <p:spPr>
          <a:xfrm rot="10800000" flipH="1">
            <a:off x="3356267" y="269947"/>
            <a:ext cx="1300860" cy="619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91" name="Google Shape;391;gadd317ae2b_0_201"/>
          <p:cNvSpPr/>
          <p:nvPr/>
        </p:nvSpPr>
        <p:spPr>
          <a:xfrm>
            <a:off x="4606280" y="702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392" name="Google Shape;392;gadd317ae2b_0_201"/>
          <p:cNvSpPr/>
          <p:nvPr/>
        </p:nvSpPr>
        <p:spPr>
          <a:xfrm>
            <a:off x="5015760" y="762000"/>
            <a:ext cx="3425400" cy="729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Create the table in Powerpoint. Do not copy pixelated screenshots of the white paper, please.</a:t>
            </a:r>
            <a:endParaRPr sz="1400" b="0" i="0" u="none" strike="noStrike" cap="none">
              <a:solidFill>
                <a:schemeClr val="accent2"/>
              </a:solidFill>
              <a:latin typeface="Arial"/>
              <a:ea typeface="Arial"/>
              <a:cs typeface="Arial"/>
              <a:sym typeface="Arial"/>
            </a:endParaRPr>
          </a:p>
        </p:txBody>
      </p:sp>
      <p:sp>
        <p:nvSpPr>
          <p:cNvPr id="393" name="Google Shape;393;gadd317ae2b_0_201"/>
          <p:cNvSpPr/>
          <p:nvPr/>
        </p:nvSpPr>
        <p:spPr>
          <a:xfrm rot="10800000" flipH="1">
            <a:off x="4491000" y="1022220"/>
            <a:ext cx="602262" cy="4607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graphicFrame>
        <p:nvGraphicFramePr>
          <p:cNvPr id="394" name="Google Shape;394;gadd317ae2b_0_201"/>
          <p:cNvGraphicFramePr/>
          <p:nvPr/>
        </p:nvGraphicFramePr>
        <p:xfrm>
          <a:off x="333820" y="1499040"/>
          <a:ext cx="11310600" cy="1481660"/>
        </p:xfrm>
        <a:graphic>
          <a:graphicData uri="http://schemas.openxmlformats.org/drawingml/2006/table">
            <a:tbl>
              <a:tblPr>
                <a:noFill/>
                <a:tableStyleId>{6AE14788-8E30-4C6D-8B4F-72BFB00EB405}</a:tableStyleId>
              </a:tblPr>
              <a:tblGrid>
                <a:gridCol w="2852000">
                  <a:extLst>
                    <a:ext uri="{9D8B030D-6E8A-4147-A177-3AD203B41FA5}">
                      <a16:colId xmlns:a16="http://schemas.microsoft.com/office/drawing/2014/main" val="20000"/>
                    </a:ext>
                  </a:extLst>
                </a:gridCol>
                <a:gridCol w="3225850">
                  <a:extLst>
                    <a:ext uri="{9D8B030D-6E8A-4147-A177-3AD203B41FA5}">
                      <a16:colId xmlns:a16="http://schemas.microsoft.com/office/drawing/2014/main" val="20001"/>
                    </a:ext>
                  </a:extLst>
                </a:gridCol>
                <a:gridCol w="1540850">
                  <a:extLst>
                    <a:ext uri="{9D8B030D-6E8A-4147-A177-3AD203B41FA5}">
                      <a16:colId xmlns:a16="http://schemas.microsoft.com/office/drawing/2014/main" val="20002"/>
                    </a:ext>
                  </a:extLst>
                </a:gridCol>
                <a:gridCol w="3691900">
                  <a:extLst>
                    <a:ext uri="{9D8B030D-6E8A-4147-A177-3AD203B41FA5}">
                      <a16:colId xmlns:a16="http://schemas.microsoft.com/office/drawing/2014/main" val="20003"/>
                    </a:ext>
                  </a:extLst>
                </a:gridCol>
              </a:tblGrid>
              <a:tr h="739200">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001E33"/>
                          </a:solidFill>
                        </a:rPr>
                        <a:t>Origin</a:t>
                      </a:r>
                      <a:endParaRPr sz="2200" b="1" u="none" strike="noStrike" cap="none">
                        <a:solidFill>
                          <a:srgbClr val="001E33"/>
                        </a:solidFill>
                      </a:endParaRPr>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2200" b="1" u="none" strike="noStrike" cap="none">
                          <a:solidFill>
                            <a:srgbClr val="001E33"/>
                          </a:solidFill>
                        </a:rPr>
                        <a:t>Destination</a:t>
                      </a:r>
                      <a:endParaRPr sz="2200" b="1" u="none" strike="noStrike" cap="none">
                        <a:solidFill>
                          <a:srgbClr val="001E33"/>
                        </a:solidFill>
                      </a:endParaRPr>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6"/>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200" b="1" u="none" strike="noStrike" cap="none">
                          <a:solidFill>
                            <a:srgbClr val="001E33"/>
                          </a:solidFill>
                        </a:rPr>
                        <a:t>Distance (meters)</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6"/>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001E33"/>
                          </a:solidFill>
                        </a:rPr>
                        <a:t>Risk of harassment </a:t>
                      </a:r>
                      <a:br>
                        <a:rPr lang="en-US" sz="2200" b="1" u="none" strike="noStrike" cap="none">
                          <a:solidFill>
                            <a:srgbClr val="001E33"/>
                          </a:solidFill>
                        </a:rPr>
                      </a:br>
                      <a:r>
                        <a:rPr lang="en-US" sz="2200" b="1" u="none" strike="noStrike" cap="none">
                          <a:solidFill>
                            <a:srgbClr val="001E33"/>
                          </a:solidFill>
                        </a:rPr>
                        <a:t>(between 0 and 1)</a:t>
                      </a:r>
                      <a:endParaRPr sz="2200" b="1"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7196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01E33"/>
                          </a:solidFill>
                        </a:rPr>
                        <a:t>EAFIT University</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001E33"/>
                          </a:solidFill>
                        </a:rPr>
                        <a:t>National University</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001E33"/>
                          </a:solidFill>
                        </a:rPr>
                        <a:t>??</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01E33"/>
                          </a:solidFill>
                        </a:rPr>
                        <a:t>??</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bl>
          </a:graphicData>
        </a:graphic>
      </p:graphicFrame>
      <p:sp>
        <p:nvSpPr>
          <p:cNvPr id="395" name="Google Shape;395;gadd317ae2b_0_201"/>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396" name="Google Shape;396;gadd317ae2b_0_201"/>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397" name="Google Shape;397;gadd317ae2b_0_201"/>
          <p:cNvSpPr txBox="1"/>
          <p:nvPr/>
        </p:nvSpPr>
        <p:spPr>
          <a:xfrm>
            <a:off x="6707225" y="60149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
        <p:nvSpPr>
          <p:cNvPr id="398" name="Google Shape;398;gadd317ae2b_0_201"/>
          <p:cNvSpPr/>
          <p:nvPr/>
        </p:nvSpPr>
        <p:spPr>
          <a:xfrm>
            <a:off x="356050" y="3106325"/>
            <a:ext cx="11175000" cy="942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1E33"/>
                </a:solidFill>
                <a:latin typeface="Arial"/>
                <a:ea typeface="Arial"/>
                <a:cs typeface="Arial"/>
                <a:sym typeface="Arial"/>
              </a:rPr>
              <a:t>Distance and risk of harassment for the path that minimizes d = ??. Execution time of ?? seconds.</a:t>
            </a:r>
            <a:endParaRPr sz="2200" b="0" i="1" u="none" strike="noStrike" cap="none">
              <a:solidFill>
                <a:srgbClr val="000000"/>
              </a:solidFill>
              <a:latin typeface="Arial"/>
              <a:ea typeface="Arial"/>
              <a:cs typeface="Arial"/>
              <a:sym typeface="Arial"/>
            </a:endParaRPr>
          </a:p>
        </p:txBody>
      </p:sp>
      <p:sp>
        <p:nvSpPr>
          <p:cNvPr id="399" name="Google Shape;399;gadd317ae2b_0_201"/>
          <p:cNvSpPr/>
          <p:nvPr/>
        </p:nvSpPr>
        <p:spPr>
          <a:xfrm>
            <a:off x="3437640" y="368448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Explain the tables in your</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own words</a:t>
            </a:r>
            <a:endParaRPr sz="1400" b="0" i="0" u="none" strike="noStrike" cap="none">
              <a:solidFill>
                <a:schemeClr val="accent2"/>
              </a:solidFill>
              <a:latin typeface="Arial"/>
              <a:ea typeface="Arial"/>
              <a:cs typeface="Arial"/>
              <a:sym typeface="Arial"/>
            </a:endParaRPr>
          </a:p>
        </p:txBody>
      </p:sp>
      <p:sp>
        <p:nvSpPr>
          <p:cNvPr id="400" name="Google Shape;400;gadd317ae2b_0_201"/>
          <p:cNvSpPr/>
          <p:nvPr/>
        </p:nvSpPr>
        <p:spPr>
          <a:xfrm>
            <a:off x="3356273" y="3514123"/>
            <a:ext cx="455058" cy="72900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1575</TotalTime>
  <Words>1105</Words>
  <Application>Microsoft Office PowerPoint</Application>
  <PresentationFormat>Panorámica</PresentationFormat>
  <Paragraphs>169</Paragraphs>
  <Slides>15</Slides>
  <Notes>15</Notes>
  <HiddenSlides>0</HiddenSlides>
  <MMClips>0</MMClips>
  <ScaleCrop>false</ScaleCrop>
  <HeadingPairs>
    <vt:vector size="6" baseType="variant">
      <vt:variant>
        <vt:lpstr>Fuentes usadas</vt:lpstr>
      </vt:variant>
      <vt:variant>
        <vt:i4>5</vt:i4>
      </vt:variant>
      <vt:variant>
        <vt:lpstr>Tema</vt:lpstr>
      </vt:variant>
      <vt:variant>
        <vt:i4>3</vt:i4>
      </vt:variant>
      <vt:variant>
        <vt:lpstr>Títulos de diapositiva</vt:lpstr>
      </vt:variant>
      <vt:variant>
        <vt:i4>15</vt:i4>
      </vt:variant>
    </vt:vector>
  </HeadingPairs>
  <TitlesOfParts>
    <vt:vector size="23" baseType="lpstr">
      <vt:lpstr>Arial</vt:lpstr>
      <vt:lpstr>Times New Roman</vt:lpstr>
      <vt:lpstr>Segoe UI</vt:lpstr>
      <vt:lpstr>Calibri</vt:lpstr>
      <vt:lpstr>Fira Sans Extra Condensed</vt:lpstr>
      <vt:lpstr>Office Theme</vt:lpstr>
      <vt:lpstr>Office Theme</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Max</dc:creator>
  <cp:lastModifiedBy>Maximiliano Sanchez Lara</cp:lastModifiedBy>
  <cp:revision>3</cp:revision>
  <dcterms:modified xsi:type="dcterms:W3CDTF">2022-11-01T02:47:11Z</dcterms:modified>
</cp:coreProperties>
</file>